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1"/>
  </p:notesMasterIdLst>
  <p:sldIdLst>
    <p:sldId id="292" r:id="rId2"/>
    <p:sldId id="257" r:id="rId3"/>
    <p:sldId id="291" r:id="rId4"/>
    <p:sldId id="294" r:id="rId5"/>
    <p:sldId id="276" r:id="rId6"/>
    <p:sldId id="277" r:id="rId7"/>
    <p:sldId id="278" r:id="rId8"/>
    <p:sldId id="279" r:id="rId9"/>
    <p:sldId id="280" r:id="rId10"/>
    <p:sldId id="282" r:id="rId11"/>
    <p:sldId id="281" r:id="rId12"/>
    <p:sldId id="283" r:id="rId13"/>
    <p:sldId id="284" r:id="rId14"/>
    <p:sldId id="285" r:id="rId15"/>
    <p:sldId id="286" r:id="rId16"/>
    <p:sldId id="287" r:id="rId17"/>
    <p:sldId id="288" r:id="rId18"/>
    <p:sldId id="295" r:id="rId19"/>
    <p:sldId id="290"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7" autoAdjust="0"/>
    <p:restoredTop sz="95246"/>
  </p:normalViewPr>
  <p:slideViewPr>
    <p:cSldViewPr snapToGrid="0">
      <p:cViewPr varScale="1">
        <p:scale>
          <a:sx n="106" d="100"/>
          <a:sy n="106"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kumimoji="0" lang="en-US" sz="1862" b="0" i="0" u="none" strike="noStrike" kern="1200" cap="none" spc="0" normalizeH="0" baseline="0" noProof="0" dirty="0" smtClean="0">
                <a:ln>
                  <a:noFill/>
                </a:ln>
                <a:solidFill>
                  <a:schemeClr val="bg2"/>
                </a:solidFill>
                <a:effectLst/>
                <a:uLnTx/>
                <a:uFillTx/>
                <a:latin typeface="Century Gothic" panose="020B0502020202020204"/>
              </a:rPr>
              <a:t>377 Personas </a:t>
            </a:r>
            <a:r>
              <a:rPr kumimoji="0" lang="en-US" sz="1862" b="0" i="0" u="none" strike="noStrike" kern="1200" cap="none" spc="0" normalizeH="0" baseline="0" noProof="0" dirty="0" err="1" smtClean="0">
                <a:ln>
                  <a:noFill/>
                </a:ln>
                <a:solidFill>
                  <a:schemeClr val="bg2"/>
                </a:solidFill>
                <a:effectLst/>
                <a:uLnTx/>
                <a:uFillTx/>
                <a:latin typeface="Century Gothic" panose="020B0502020202020204"/>
              </a:rPr>
              <a:t>atendidas</a:t>
            </a:r>
            <a:endParaRPr kumimoji="0" lang="en-US" sz="1862" b="0" i="0" u="none" strike="noStrike" kern="1200" cap="none" spc="0" normalizeH="0" baseline="0" noProof="0" dirty="0">
              <a:ln>
                <a:noFill/>
              </a:ln>
              <a:solidFill>
                <a:schemeClr val="bg2"/>
              </a:solidFill>
              <a:effectLst/>
              <a:uLnTx/>
              <a:uFillTx/>
              <a:latin typeface="Century Gothic" panose="020B0502020202020204"/>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Colòmbia</c:v>
                </c:pt>
              </c:strCache>
            </c:strRef>
          </c:tx>
          <c:spPr>
            <a:solidFill>
              <a:schemeClr val="accent2"/>
            </a:solidFill>
            <a:ln w="19050">
              <a:solidFill>
                <a:schemeClr val="lt1"/>
              </a:solidFill>
            </a:ln>
            <a:effectLst/>
          </c:spPr>
          <c:invertIfNegative val="0"/>
          <c:cat>
            <c:strRef>
              <c:f>Hoja1!$A$2:$A$15</c:f>
              <c:strCache>
                <c:ptCount val="14"/>
                <c:pt idx="0">
                  <c:v>España</c:v>
                </c:pt>
                <c:pt idx="1">
                  <c:v>Honduras</c:v>
                </c:pt>
                <c:pt idx="2">
                  <c:v>Colombia</c:v>
                </c:pt>
                <c:pt idx="3">
                  <c:v>Marruecos</c:v>
                </c:pt>
                <c:pt idx="4">
                  <c:v>El Salvador</c:v>
                </c:pt>
                <c:pt idx="5">
                  <c:v>Ucrania</c:v>
                </c:pt>
                <c:pt idx="6">
                  <c:v>Siria</c:v>
                </c:pt>
                <c:pt idx="7">
                  <c:v>México</c:v>
                </c:pt>
                <c:pt idx="8">
                  <c:v>Nigeria</c:v>
                </c:pt>
                <c:pt idx="9">
                  <c:v>Venezuela</c:v>
                </c:pt>
                <c:pt idx="10">
                  <c:v>Chile</c:v>
                </c:pt>
                <c:pt idx="11">
                  <c:v>Perú</c:v>
                </c:pt>
                <c:pt idx="12">
                  <c:v>Bolivia</c:v>
                </c:pt>
                <c:pt idx="13">
                  <c:v>Filipinas</c:v>
                </c:pt>
              </c:strCache>
            </c:strRef>
          </c:cat>
          <c:val>
            <c:numRef>
              <c:f>Hoja1!$B$2:$B$15</c:f>
              <c:numCache>
                <c:formatCode>General</c:formatCode>
                <c:ptCount val="14"/>
                <c:pt idx="0">
                  <c:v>91</c:v>
                </c:pt>
                <c:pt idx="1">
                  <c:v>33</c:v>
                </c:pt>
                <c:pt idx="2">
                  <c:v>29</c:v>
                </c:pt>
                <c:pt idx="3">
                  <c:v>27</c:v>
                </c:pt>
                <c:pt idx="4">
                  <c:v>18</c:v>
                </c:pt>
                <c:pt idx="5">
                  <c:v>12</c:v>
                </c:pt>
                <c:pt idx="6">
                  <c:v>11</c:v>
                </c:pt>
                <c:pt idx="7">
                  <c:v>14</c:v>
                </c:pt>
                <c:pt idx="8">
                  <c:v>13</c:v>
                </c:pt>
                <c:pt idx="9">
                  <c:v>21</c:v>
                </c:pt>
                <c:pt idx="10">
                  <c:v>19</c:v>
                </c:pt>
                <c:pt idx="11">
                  <c:v>17</c:v>
                </c:pt>
                <c:pt idx="12">
                  <c:v>18</c:v>
                </c:pt>
                <c:pt idx="13">
                  <c:v>9</c:v>
                </c:pt>
              </c:numCache>
            </c:numRef>
          </c:val>
          <c:extLst>
            <c:ext xmlns:c16="http://schemas.microsoft.com/office/drawing/2014/chart" uri="{C3380CC4-5D6E-409C-BE32-E72D297353CC}">
              <c16:uniqueId val="{00000000-39C2-4B07-B1DB-C323E9CCC8F5}"/>
            </c:ext>
          </c:extLst>
        </c:ser>
        <c:dLbls>
          <c:showLegendKey val="0"/>
          <c:showVal val="0"/>
          <c:showCatName val="0"/>
          <c:showSerName val="0"/>
          <c:showPercent val="0"/>
          <c:showBubbleSize val="0"/>
        </c:dLbls>
        <c:gapWidth val="150"/>
        <c:axId val="625213256"/>
        <c:axId val="625219816"/>
      </c:barChart>
      <c:catAx>
        <c:axId val="62521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S"/>
          </a:p>
        </c:txPr>
        <c:crossAx val="625219816"/>
        <c:crosses val="autoZero"/>
        <c:auto val="1"/>
        <c:lblAlgn val="ctr"/>
        <c:lblOffset val="100"/>
        <c:noMultiLvlLbl val="0"/>
      </c:catAx>
      <c:valAx>
        <c:axId val="625219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2521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kumimoji="0" lang="en-US" sz="1862" b="0" i="0" u="none" strike="noStrike" kern="1200" cap="none" spc="0" normalizeH="0" baseline="0" noProof="0" dirty="0" err="1" smtClean="0">
                <a:ln>
                  <a:noFill/>
                </a:ln>
                <a:solidFill>
                  <a:schemeClr val="bg2"/>
                </a:solidFill>
                <a:effectLst/>
                <a:uLnTx/>
                <a:uFillTx/>
                <a:latin typeface="Century Gothic" panose="020B0502020202020204"/>
              </a:rPr>
              <a:t>Género</a:t>
            </a:r>
            <a:endParaRPr kumimoji="0" lang="en-US" sz="1862" b="0" i="0" u="none" strike="noStrike" kern="1200" cap="none" spc="0" normalizeH="0" baseline="0" noProof="0" dirty="0">
              <a:ln>
                <a:noFill/>
              </a:ln>
              <a:solidFill>
                <a:schemeClr val="bg2"/>
              </a:solidFill>
              <a:effectLst/>
              <a:uLnTx/>
              <a:uFillTx/>
              <a:latin typeface="Century Gothic" panose="020B0502020202020204"/>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s-ES"/>
        </a:p>
      </c:txPr>
    </c:title>
    <c:autoTitleDeleted val="0"/>
    <c:plotArea>
      <c:layout>
        <c:manualLayout>
          <c:layoutTarget val="inner"/>
          <c:xMode val="edge"/>
          <c:yMode val="edge"/>
          <c:x val="0.12742341554978426"/>
          <c:y val="0.24289966225020634"/>
          <c:w val="0.84735051817716844"/>
          <c:h val="0.61448795643319165"/>
        </c:manualLayout>
      </c:layout>
      <c:barChart>
        <c:barDir val="col"/>
        <c:grouping val="clustered"/>
        <c:varyColors val="0"/>
        <c:ser>
          <c:idx val="0"/>
          <c:order val="0"/>
          <c:tx>
            <c:strRef>
              <c:f>Hoja1!$B$1</c:f>
              <c:strCache>
                <c:ptCount val="1"/>
                <c:pt idx="0">
                  <c:v>Columna1</c:v>
                </c:pt>
              </c:strCache>
            </c:strRef>
          </c:tx>
          <c:spPr>
            <a:solidFill>
              <a:schemeClr val="bg2">
                <a:lumMod val="75000"/>
              </a:schemeClr>
            </a:solidFill>
            <a:ln w="19050">
              <a:solidFill>
                <a:schemeClr val="accent1"/>
              </a:solidFill>
            </a:ln>
            <a:effectLst/>
          </c:spPr>
          <c:invertIfNegative val="0"/>
          <c:dPt>
            <c:idx val="0"/>
            <c:invertIfNegative val="0"/>
            <c:bubble3D val="0"/>
            <c:spPr>
              <a:solidFill>
                <a:schemeClr val="accent2"/>
              </a:solidFill>
              <a:ln w="19050">
                <a:noFill/>
              </a:ln>
              <a:effectLst/>
            </c:spPr>
            <c:extLst>
              <c:ext xmlns:c16="http://schemas.microsoft.com/office/drawing/2014/chart" uri="{C3380CC4-5D6E-409C-BE32-E72D297353CC}">
                <c16:uniqueId val="{00000000-5BAA-48E0-91CF-ED093B5B6690}"/>
              </c:ext>
            </c:extLst>
          </c:dPt>
          <c:dPt>
            <c:idx val="1"/>
            <c:invertIfNegative val="0"/>
            <c:bubble3D val="0"/>
            <c:spPr>
              <a:solidFill>
                <a:schemeClr val="accent2"/>
              </a:solidFill>
              <a:ln w="19050">
                <a:solidFill>
                  <a:schemeClr val="accent1"/>
                </a:solidFill>
              </a:ln>
              <a:effectLst/>
            </c:spPr>
            <c:extLst>
              <c:ext xmlns:c16="http://schemas.microsoft.com/office/drawing/2014/chart" uri="{C3380CC4-5D6E-409C-BE32-E72D297353CC}">
                <c16:uniqueId val="{00000001-5BAA-48E0-91CF-ED093B5B6690}"/>
              </c:ext>
            </c:extLst>
          </c:dPt>
          <c:dPt>
            <c:idx val="2"/>
            <c:invertIfNegative val="0"/>
            <c:bubble3D val="0"/>
            <c:spPr>
              <a:solidFill>
                <a:schemeClr val="accent2"/>
              </a:solidFill>
              <a:ln w="19050">
                <a:solidFill>
                  <a:schemeClr val="accent1"/>
                </a:solidFill>
              </a:ln>
              <a:effectLst/>
            </c:spPr>
            <c:extLst>
              <c:ext xmlns:c16="http://schemas.microsoft.com/office/drawing/2014/chart" uri="{C3380CC4-5D6E-409C-BE32-E72D297353CC}">
                <c16:uniqueId val="{00000002-5BAA-48E0-91CF-ED093B5B6690}"/>
              </c:ext>
            </c:extLst>
          </c:dPt>
          <c:cat>
            <c:strRef>
              <c:f>Hoja1!$A$2:$A$4</c:f>
              <c:strCache>
                <c:ptCount val="3"/>
                <c:pt idx="0">
                  <c:v>Mujeres</c:v>
                </c:pt>
                <c:pt idx="1">
                  <c:v>Hombres</c:v>
                </c:pt>
                <c:pt idx="2">
                  <c:v>No binario</c:v>
                </c:pt>
              </c:strCache>
            </c:strRef>
          </c:cat>
          <c:val>
            <c:numRef>
              <c:f>Hoja1!$B$2:$B$4</c:f>
              <c:numCache>
                <c:formatCode>General</c:formatCode>
                <c:ptCount val="3"/>
                <c:pt idx="0">
                  <c:v>257</c:v>
                </c:pt>
                <c:pt idx="1">
                  <c:v>112</c:v>
                </c:pt>
                <c:pt idx="2">
                  <c:v>8</c:v>
                </c:pt>
              </c:numCache>
            </c:numRef>
          </c:val>
          <c:extLst>
            <c:ext xmlns:c16="http://schemas.microsoft.com/office/drawing/2014/chart" uri="{C3380CC4-5D6E-409C-BE32-E72D297353CC}">
              <c16:uniqueId val="{00000000-9C35-4754-8907-C087D87C4241}"/>
            </c:ext>
          </c:extLst>
        </c:ser>
        <c:dLbls>
          <c:showLegendKey val="0"/>
          <c:showVal val="0"/>
          <c:showCatName val="0"/>
          <c:showSerName val="0"/>
          <c:showPercent val="0"/>
          <c:showBubbleSize val="0"/>
        </c:dLbls>
        <c:gapWidth val="150"/>
        <c:axId val="625213256"/>
        <c:axId val="625219816"/>
      </c:barChart>
      <c:catAx>
        <c:axId val="62521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S"/>
          </a:p>
        </c:txPr>
        <c:crossAx val="625219816"/>
        <c:crosses val="autoZero"/>
        <c:auto val="1"/>
        <c:lblAlgn val="ctr"/>
        <c:lblOffset val="100"/>
        <c:noMultiLvlLbl val="0"/>
      </c:catAx>
      <c:valAx>
        <c:axId val="625219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2521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kumimoji="0" lang="en-US" sz="1862" b="0" i="0" u="none" strike="noStrike" kern="1200" cap="none" spc="0" normalizeH="0" baseline="0" noProof="0" dirty="0" err="1" smtClean="0">
                <a:ln>
                  <a:noFill/>
                </a:ln>
                <a:solidFill>
                  <a:schemeClr val="bg2"/>
                </a:solidFill>
                <a:effectLst/>
                <a:uLnTx/>
                <a:uFillTx/>
                <a:latin typeface="Century Gothic" panose="020B0502020202020204"/>
              </a:rPr>
              <a:t>Edad</a:t>
            </a:r>
            <a:endParaRPr kumimoji="0" lang="en-US" sz="1862" b="0" i="0" u="none" strike="noStrike" kern="1200" cap="none" spc="0" normalizeH="0" baseline="0" noProof="0" dirty="0">
              <a:ln>
                <a:noFill/>
              </a:ln>
              <a:solidFill>
                <a:schemeClr val="bg2"/>
              </a:solidFill>
              <a:effectLst/>
              <a:uLnTx/>
              <a:uFillTx/>
              <a:latin typeface="Century Gothic" panose="020B0502020202020204"/>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Columna1</c:v>
                </c:pt>
              </c:strCache>
            </c:strRef>
          </c:tx>
          <c:spPr>
            <a:solidFill>
              <a:schemeClr val="accent2"/>
            </a:solidFill>
            <a:ln w="19050">
              <a:solidFill>
                <a:schemeClr val="lt1"/>
              </a:solidFill>
            </a:ln>
            <a:effectLst/>
          </c:spPr>
          <c:invertIfNegative val="0"/>
          <c:cat>
            <c:strRef>
              <c:f>Hoja1!$A$2:$A$6</c:f>
              <c:strCache>
                <c:ptCount val="5"/>
                <c:pt idx="0">
                  <c:v>0-18</c:v>
                </c:pt>
                <c:pt idx="1">
                  <c:v>19-30</c:v>
                </c:pt>
                <c:pt idx="2">
                  <c:v>31-50</c:v>
                </c:pt>
                <c:pt idx="3">
                  <c:v>50-65</c:v>
                </c:pt>
                <c:pt idx="4">
                  <c:v>65-99</c:v>
                </c:pt>
              </c:strCache>
            </c:strRef>
          </c:cat>
          <c:val>
            <c:numRef>
              <c:f>Hoja1!$B$2:$B$6</c:f>
              <c:numCache>
                <c:formatCode>General</c:formatCode>
                <c:ptCount val="5"/>
                <c:pt idx="0">
                  <c:v>89</c:v>
                </c:pt>
                <c:pt idx="1">
                  <c:v>121</c:v>
                </c:pt>
                <c:pt idx="2">
                  <c:v>131</c:v>
                </c:pt>
                <c:pt idx="3">
                  <c:v>32</c:v>
                </c:pt>
                <c:pt idx="4">
                  <c:v>4</c:v>
                </c:pt>
              </c:numCache>
            </c:numRef>
          </c:val>
          <c:extLst>
            <c:ext xmlns:c16="http://schemas.microsoft.com/office/drawing/2014/chart" uri="{C3380CC4-5D6E-409C-BE32-E72D297353CC}">
              <c16:uniqueId val="{00000000-C29C-4720-8B18-3C67994241B1}"/>
            </c:ext>
          </c:extLst>
        </c:ser>
        <c:dLbls>
          <c:showLegendKey val="0"/>
          <c:showVal val="0"/>
          <c:showCatName val="0"/>
          <c:showSerName val="0"/>
          <c:showPercent val="0"/>
          <c:showBubbleSize val="0"/>
        </c:dLbls>
        <c:gapWidth val="150"/>
        <c:axId val="625213256"/>
        <c:axId val="625219816"/>
      </c:barChart>
      <c:catAx>
        <c:axId val="62521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s-ES"/>
          </a:p>
        </c:txPr>
        <c:crossAx val="625219816"/>
        <c:crosses val="autoZero"/>
        <c:auto val="1"/>
        <c:lblAlgn val="ctr"/>
        <c:lblOffset val="100"/>
        <c:noMultiLvlLbl val="0"/>
      </c:catAx>
      <c:valAx>
        <c:axId val="625219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25213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1E62999-4760-4155-B447-C4073FC78DD0}" type="datetimeFigureOut">
              <a:rPr lang="es-ES" smtClean="0"/>
              <a:t>07/02/2024</a:t>
            </a:fld>
            <a:endParaRPr lang="es-ES"/>
          </a:p>
        </p:txBody>
      </p:sp>
      <p:sp>
        <p:nvSpPr>
          <p:cNvPr id="4" name="Marcador de imagen de diapositiva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CC1984D-766C-425E-9B55-3118AD35F2B5}" type="slidenum">
              <a:rPr lang="es-ES" smtClean="0"/>
              <a:t>‹Nº›</a:t>
            </a:fld>
            <a:endParaRPr lang="es-ES"/>
          </a:p>
        </p:txBody>
      </p:sp>
    </p:spTree>
    <p:extLst>
      <p:ext uri="{BB962C8B-B14F-4D97-AF65-F5344CB8AC3E}">
        <p14:creationId xmlns:p14="http://schemas.microsoft.com/office/powerpoint/2010/main" val="38453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859E73E-2B96-42AD-AC2C-C1EB80E1A7FB}"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281074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4BF22B6-DFBA-4A6A-BC33-CABE8571D444}" type="datetime1">
              <a:rPr lang="es-ES" smtClean="0"/>
              <a:t>07/02/2024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30834273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4BF22B6-DFBA-4A6A-BC33-CABE8571D444}"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20950894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Editar el estilo de texto del patrón</a:t>
            </a:r>
          </a:p>
        </p:txBody>
      </p:sp>
      <p:sp>
        <p:nvSpPr>
          <p:cNvPr id="2" name="Date Placeholder 1"/>
          <p:cNvSpPr>
            <a:spLocks noGrp="1"/>
          </p:cNvSpPr>
          <p:nvPr>
            <p:ph type="dt" sz="half" idx="10"/>
          </p:nvPr>
        </p:nvSpPr>
        <p:spPr/>
        <p:txBody>
          <a:bodyPr/>
          <a:lstStyle/>
          <a:p>
            <a:fld id="{54BF22B6-DFBA-4A6A-BC33-CABE8571D444}" type="datetime1">
              <a:rPr lang="es-ES" smtClean="0"/>
              <a:t>07/02/2024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24226360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E84434-2CD6-4383-8111-A3722B879BB8}"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287801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37C7E3-2A72-460D-8C14-33FC3E120A22}"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34494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0FD9B9-7C9B-4C30-B15B-E48401D69E09}"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93390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4B6CA96-D818-4791-AFA1-70E6502A97C0}" type="datetime1">
              <a:rPr lang="es-ES" smtClean="0"/>
              <a:t>07/02/2024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136495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8C2D92-4C79-48B6-B53F-53791AA6408A}" type="datetime1">
              <a:rPr lang="es-ES" smtClean="0"/>
              <a:t>07/02/2024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110714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0562FE-F986-45D3-9B87-2240304E40C3}" type="datetime1">
              <a:rPr lang="es-ES" smtClean="0"/>
              <a:t>07/02/2024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29905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8B2ED0B-CC04-411D-B235-69A8CF4B1F31}" type="datetime1">
              <a:rPr lang="es-ES" smtClean="0"/>
              <a:t>07/02/2024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335608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25D36-39F8-4151-8F24-689A0AED29C2}" type="datetime1">
              <a:rPr lang="es-ES" smtClean="0"/>
              <a:t>07/02/2024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19605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2B5A2D6-AC4E-4281-9DC5-2B5BAA225EAE}" type="datetime1">
              <a:rPr lang="es-ES" smtClean="0"/>
              <a:t>07/02/2024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51678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54BF22B6-DFBA-4A6A-BC33-CABE8571D444}" type="datetime1">
              <a:rPr lang="es-ES" smtClean="0"/>
              <a:t>07/02/2024</a:t>
            </a:fld>
            <a:endParaRPr lang="es-ES"/>
          </a:p>
        </p:txBody>
      </p:sp>
      <p:sp>
        <p:nvSpPr>
          <p:cNvPr id="6" name="Footer Placeholder 5"/>
          <p:cNvSpPr>
            <a:spLocks noGrp="1"/>
          </p:cNvSpPr>
          <p:nvPr>
            <p:ph type="ftr" sz="quarter" idx="11"/>
          </p:nvPr>
        </p:nvSpPr>
        <p:spPr>
          <a:xfrm>
            <a:off x="590396" y="6041362"/>
            <a:ext cx="3295413" cy="365125"/>
          </a:xfrm>
        </p:spPr>
        <p:txBody>
          <a:bodyPr/>
          <a:lstStyle/>
          <a:p>
            <a:endParaRPr lang="es-ES"/>
          </a:p>
        </p:txBody>
      </p:sp>
      <p:sp>
        <p:nvSpPr>
          <p:cNvPr id="7" name="Slide Number Placeholder 6"/>
          <p:cNvSpPr>
            <a:spLocks noGrp="1"/>
          </p:cNvSpPr>
          <p:nvPr>
            <p:ph type="sldNum" sz="quarter" idx="12"/>
          </p:nvPr>
        </p:nvSpPr>
        <p:spPr>
          <a:xfrm>
            <a:off x="4862689" y="5915888"/>
            <a:ext cx="1062155" cy="490599"/>
          </a:xfrm>
        </p:spPr>
        <p:txBody>
          <a:bodyPr/>
          <a:lstStyle/>
          <a:p>
            <a:fld id="{6BAD7BB6-0354-40DF-9970-7EA2C2631566}" type="slidenum">
              <a:rPr lang="es-ES" smtClean="0"/>
              <a:t>‹Nº›</a:t>
            </a:fld>
            <a:endParaRPr lang="es-ES"/>
          </a:p>
        </p:txBody>
      </p:sp>
    </p:spTree>
    <p:extLst>
      <p:ext uri="{BB962C8B-B14F-4D97-AF65-F5344CB8AC3E}">
        <p14:creationId xmlns:p14="http://schemas.microsoft.com/office/powerpoint/2010/main" val="36230653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E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4BF22B6-DFBA-4A6A-BC33-CABE8571D444}" type="datetime1">
              <a:rPr lang="es-ES" smtClean="0"/>
              <a:t>07/02/2024</a:t>
            </a:fld>
            <a:endParaRPr lang="es-E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BAD7BB6-0354-40DF-9970-7EA2C2631566}" type="slidenum">
              <a:rPr lang="es-ES" smtClean="0"/>
              <a:t>‹Nº›</a:t>
            </a:fld>
            <a:endParaRPr lang="es-ES"/>
          </a:p>
        </p:txBody>
      </p:sp>
    </p:spTree>
    <p:extLst>
      <p:ext uri="{BB962C8B-B14F-4D97-AF65-F5344CB8AC3E}">
        <p14:creationId xmlns:p14="http://schemas.microsoft.com/office/powerpoint/2010/main" val="392146091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06" y="5424192"/>
            <a:ext cx="1581792" cy="959299"/>
          </a:xfrm>
          <a:prstGeom prst="rect">
            <a:avLst/>
          </a:prstGeom>
          <a:ln>
            <a:solidFill>
              <a:schemeClr val="accent6"/>
            </a:solidFill>
          </a:ln>
        </p:spPr>
      </p:pic>
      <p:pic>
        <p:nvPicPr>
          <p:cNvPr id="12" name="Imagen 11"/>
          <p:cNvPicPr>
            <a:picLocks noChangeAspect="1"/>
          </p:cNvPicPr>
          <p:nvPr/>
        </p:nvPicPr>
        <p:blipFill>
          <a:blip r:embed="rId3"/>
          <a:stretch>
            <a:fillRect/>
          </a:stretch>
        </p:blipFill>
        <p:spPr>
          <a:xfrm>
            <a:off x="5648484" y="5594278"/>
            <a:ext cx="5676900" cy="61912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23" y="200534"/>
            <a:ext cx="5043461" cy="4397268"/>
          </a:xfrm>
          <a:prstGeom prst="rect">
            <a:avLst/>
          </a:prstGeom>
        </p:spPr>
      </p:pic>
      <p:sp>
        <p:nvSpPr>
          <p:cNvPr id="4" name="Rectángulo redondeado 3"/>
          <p:cNvSpPr/>
          <p:nvPr/>
        </p:nvSpPr>
        <p:spPr>
          <a:xfrm>
            <a:off x="7097916" y="200534"/>
            <a:ext cx="4083113" cy="4291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MEMORIA DE ACTIVIDADES 2023</a:t>
            </a:r>
            <a:endParaRPr lang="es-ES" dirty="0"/>
          </a:p>
        </p:txBody>
      </p:sp>
    </p:spTree>
    <p:extLst>
      <p:ext uri="{BB962C8B-B14F-4D97-AF65-F5344CB8AC3E}">
        <p14:creationId xmlns:p14="http://schemas.microsoft.com/office/powerpoint/2010/main" val="289611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smtClean="0"/>
          </a:p>
          <a:p>
            <a:endParaRPr lang="ca-ES" sz="1400" dirty="0"/>
          </a:p>
          <a:p>
            <a:endParaRPr lang="ca-ES" sz="1400" dirty="0" smtClean="0"/>
          </a:p>
          <a:p>
            <a:endParaRPr lang="ca-ES" sz="1400" dirty="0"/>
          </a:p>
          <a:p>
            <a:endParaRPr lang="ca-ES" sz="1400" dirty="0"/>
          </a:p>
          <a:p>
            <a:endParaRPr lang="ca-ES" sz="1400" dirty="0" smtClean="0"/>
          </a:p>
          <a:p>
            <a:endParaRPr lang="ca-ES" sz="1400" dirty="0"/>
          </a:p>
          <a:p>
            <a:endParaRPr lang="ca-ES" sz="1400" dirty="0" smtClean="0"/>
          </a:p>
          <a:p>
            <a:endParaRPr lang="ca-ES" sz="1400" dirty="0" smtClean="0"/>
          </a:p>
          <a:p>
            <a:endParaRPr lang="ca-ES" sz="1400" dirty="0"/>
          </a:p>
        </p:txBody>
      </p:sp>
      <p:sp>
        <p:nvSpPr>
          <p:cNvPr id="14" name="CuadroTexto 13"/>
          <p:cNvSpPr txBox="1"/>
          <p:nvPr/>
        </p:nvSpPr>
        <p:spPr>
          <a:xfrm>
            <a:off x="494724" y="606287"/>
            <a:ext cx="461665" cy="5806182"/>
          </a:xfrm>
          <a:prstGeom prst="rect">
            <a:avLst/>
          </a:prstGeom>
          <a:noFill/>
        </p:spPr>
        <p:txBody>
          <a:bodyPr vert="vert270" wrap="square" rtlCol="0">
            <a:spAutoFit/>
          </a:bodyPr>
          <a:lstStyle/>
          <a:p>
            <a:r>
              <a:rPr lang="es-ES" dirty="0" smtClean="0"/>
              <a:t>PERSONES BENEFICIÀRIES</a:t>
            </a:r>
            <a:endParaRPr lang="es-ES" dirty="0"/>
          </a:p>
        </p:txBody>
      </p:sp>
      <p:graphicFrame>
        <p:nvGraphicFramePr>
          <p:cNvPr id="4" name="Gráfico 3"/>
          <p:cNvGraphicFramePr/>
          <p:nvPr>
            <p:extLst>
              <p:ext uri="{D42A27DB-BD31-4B8C-83A1-F6EECF244321}">
                <p14:modId xmlns:p14="http://schemas.microsoft.com/office/powerpoint/2010/main" val="2486779403"/>
              </p:ext>
            </p:extLst>
          </p:nvPr>
        </p:nvGraphicFramePr>
        <p:xfrm>
          <a:off x="1689652" y="443059"/>
          <a:ext cx="4432852" cy="30663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p:cNvGraphicFramePr/>
          <p:nvPr>
            <p:extLst>
              <p:ext uri="{D42A27DB-BD31-4B8C-83A1-F6EECF244321}">
                <p14:modId xmlns:p14="http://schemas.microsoft.com/office/powerpoint/2010/main" val="4273935502"/>
              </p:ext>
            </p:extLst>
          </p:nvPr>
        </p:nvGraphicFramePr>
        <p:xfrm>
          <a:off x="6620774" y="443059"/>
          <a:ext cx="3178092" cy="2461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p:nvPr>
            <p:extLst>
              <p:ext uri="{D42A27DB-BD31-4B8C-83A1-F6EECF244321}">
                <p14:modId xmlns:p14="http://schemas.microsoft.com/office/powerpoint/2010/main" val="908069048"/>
              </p:ext>
            </p:extLst>
          </p:nvPr>
        </p:nvGraphicFramePr>
        <p:xfrm>
          <a:off x="3091071" y="3946006"/>
          <a:ext cx="5794512" cy="229844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15" name="Rectángulo 14"/>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PERSONAS BENEFICIARIAS</a:t>
            </a:r>
            <a:endParaRPr lang="es-ES" b="1" dirty="0">
              <a:solidFill>
                <a:schemeClr val="bg1"/>
              </a:solidFill>
            </a:endParaRPr>
          </a:p>
        </p:txBody>
      </p:sp>
      <p:pic>
        <p:nvPicPr>
          <p:cNvPr id="16" name="Imagen 15"/>
          <p:cNvPicPr>
            <a:picLocks noChangeAspect="1"/>
          </p:cNvPicPr>
          <p:nvPr/>
        </p:nvPicPr>
        <p:blipFill>
          <a:blip r:embed="rId5"/>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854697" y="5921870"/>
            <a:ext cx="1062155" cy="490599"/>
          </a:xfrm>
        </p:spPr>
        <p:txBody>
          <a:bodyPr/>
          <a:lstStyle/>
          <a:p>
            <a:fld id="{6BAD7BB6-0354-40DF-9970-7EA2C2631566}" type="slidenum">
              <a:rPr lang="es-ES" smtClean="0">
                <a:solidFill>
                  <a:schemeClr val="tx1"/>
                </a:solidFill>
              </a:rPr>
              <a:t>10</a:t>
            </a:fld>
            <a:endParaRPr lang="es-ES" dirty="0">
              <a:solidFill>
                <a:schemeClr val="tx1"/>
              </a:solidFill>
            </a:endParaRPr>
          </a:p>
        </p:txBody>
      </p:sp>
    </p:spTree>
    <p:extLst>
      <p:ext uri="{BB962C8B-B14F-4D97-AF65-F5344CB8AC3E}">
        <p14:creationId xmlns:p14="http://schemas.microsoft.com/office/powerpoint/2010/main" val="111263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a-ES" sz="1400" b="1" dirty="0" smtClean="0"/>
          </a:p>
          <a:p>
            <a:pPr algn="ctr"/>
            <a:r>
              <a:rPr lang="ca-ES" sz="1400" b="1" dirty="0"/>
              <a:t>PROGRAMAS O ÁMBITOS DE TRABAJO</a:t>
            </a:r>
          </a:p>
          <a:p>
            <a:pPr algn="ctr"/>
            <a:endParaRPr lang="ca-ES" sz="1400" b="1" dirty="0" smtClean="0"/>
          </a:p>
          <a:p>
            <a:r>
              <a:rPr lang="ca-ES" sz="1400" dirty="0" smtClean="0">
                <a:solidFill>
                  <a:schemeClr val="bg1"/>
                </a:solidFill>
              </a:rPr>
              <a:t> Todos los </a:t>
            </a:r>
            <a:r>
              <a:rPr lang="ca-ES" sz="1400" dirty="0" err="1" smtClean="0">
                <a:solidFill>
                  <a:schemeClr val="bg1"/>
                </a:solidFill>
              </a:rPr>
              <a:t>programas</a:t>
            </a:r>
            <a:r>
              <a:rPr lang="ca-ES" sz="1400" dirty="0" smtClean="0">
                <a:solidFill>
                  <a:schemeClr val="bg1"/>
                </a:solidFill>
              </a:rPr>
              <a:t> </a:t>
            </a:r>
            <a:r>
              <a:rPr lang="ca-ES" sz="1400" dirty="0" err="1" smtClean="0">
                <a:solidFill>
                  <a:schemeClr val="bg1"/>
                </a:solidFill>
              </a:rPr>
              <a:t>incluyen</a:t>
            </a:r>
            <a:r>
              <a:rPr lang="ca-ES" sz="1400" dirty="0" smtClean="0">
                <a:solidFill>
                  <a:schemeClr val="bg1"/>
                </a:solidFill>
              </a:rPr>
              <a:t> </a:t>
            </a:r>
            <a:r>
              <a:rPr lang="ca-ES" sz="1400" dirty="0" err="1" smtClean="0">
                <a:solidFill>
                  <a:schemeClr val="bg1"/>
                </a:solidFill>
              </a:rPr>
              <a:t>actividades</a:t>
            </a:r>
            <a:r>
              <a:rPr lang="ca-ES" sz="1400" dirty="0" smtClean="0">
                <a:solidFill>
                  <a:schemeClr val="bg1"/>
                </a:solidFill>
              </a:rPr>
              <a:t> </a:t>
            </a:r>
            <a:r>
              <a:rPr lang="ca-ES" sz="1400" dirty="0">
                <a:solidFill>
                  <a:schemeClr val="bg1"/>
                </a:solidFill>
              </a:rPr>
              <a:t>de </a:t>
            </a:r>
            <a:r>
              <a:rPr lang="ca-ES" sz="1400" dirty="0" err="1" smtClean="0">
                <a:solidFill>
                  <a:schemeClr val="bg1"/>
                </a:solidFill>
              </a:rPr>
              <a:t>supervisión</a:t>
            </a:r>
            <a:r>
              <a:rPr lang="ca-ES" sz="1400" dirty="0" smtClean="0">
                <a:solidFill>
                  <a:schemeClr val="bg1"/>
                </a:solidFill>
              </a:rPr>
              <a:t> </a:t>
            </a:r>
            <a:r>
              <a:rPr lang="ca-ES" sz="1400" dirty="0">
                <a:solidFill>
                  <a:schemeClr val="bg1"/>
                </a:solidFill>
              </a:rPr>
              <a:t>interna </a:t>
            </a:r>
            <a:r>
              <a:rPr lang="ca-ES" sz="1400" dirty="0" smtClean="0">
                <a:solidFill>
                  <a:schemeClr val="bg1"/>
                </a:solidFill>
              </a:rPr>
              <a:t>y </a:t>
            </a:r>
            <a:r>
              <a:rPr lang="ca-ES" sz="1400" dirty="0" err="1" smtClean="0">
                <a:solidFill>
                  <a:schemeClr val="bg1"/>
                </a:solidFill>
              </a:rPr>
              <a:t>capacitación</a:t>
            </a:r>
            <a:r>
              <a:rPr lang="ca-ES" sz="1400" dirty="0" smtClean="0">
                <a:solidFill>
                  <a:schemeClr val="bg1"/>
                </a:solidFill>
              </a:rPr>
              <a:t> externa, y son los </a:t>
            </a:r>
            <a:r>
              <a:rPr lang="ca-ES" sz="1400" dirty="0" err="1" smtClean="0">
                <a:solidFill>
                  <a:schemeClr val="bg1"/>
                </a:solidFill>
              </a:rPr>
              <a:t>siguientes</a:t>
            </a:r>
            <a:r>
              <a:rPr lang="ca-ES" sz="1400" dirty="0" smtClean="0">
                <a:solidFill>
                  <a:schemeClr val="bg1"/>
                </a:solidFill>
              </a:rPr>
              <a:t>:</a:t>
            </a:r>
            <a:endParaRPr lang="ca-ES" sz="1400" dirty="0">
              <a:solidFill>
                <a:schemeClr val="bg1"/>
              </a:solidFill>
            </a:endParaRPr>
          </a:p>
          <a:p>
            <a:pPr algn="ctr"/>
            <a:endParaRPr lang="ca-ES" sz="1400" b="1" dirty="0"/>
          </a:p>
          <a:p>
            <a:pPr algn="ctr"/>
            <a:endParaRPr lang="ca-ES" sz="1400" dirty="0">
              <a:solidFill>
                <a:schemeClr val="bg1"/>
              </a:solidFill>
            </a:endParaRPr>
          </a:p>
          <a:p>
            <a:pPr marL="285750" indent="-285750" algn="just">
              <a:buFont typeface="Arial" panose="020B0604020202020204" pitchFamily="34" charset="0"/>
              <a:buChar char="•"/>
            </a:pPr>
            <a:endParaRPr lang="ca-ES" sz="1400" dirty="0"/>
          </a:p>
          <a:p>
            <a:pPr marL="285750" indent="-285750" algn="just">
              <a:buFont typeface="Arial" panose="020B0604020202020204" pitchFamily="34" charset="0"/>
              <a:buChar char="•"/>
            </a:pPr>
            <a:r>
              <a:rPr lang="es-ES" sz="1400" dirty="0">
                <a:solidFill>
                  <a:schemeClr val="bg1"/>
                </a:solidFill>
              </a:rPr>
              <a:t>Programa de reparación médico-</a:t>
            </a:r>
            <a:r>
              <a:rPr lang="es-ES" sz="1400" dirty="0" err="1">
                <a:solidFill>
                  <a:schemeClr val="bg1"/>
                </a:solidFill>
              </a:rPr>
              <a:t>psico</a:t>
            </a:r>
            <a:r>
              <a:rPr lang="es-ES" sz="1400" dirty="0">
                <a:solidFill>
                  <a:schemeClr val="bg1"/>
                </a:solidFill>
              </a:rPr>
              <a:t>-social para víctimas de violaciones de los derechos humanos y de la tortura (incluye un programa específico para personas LGBTIQ+ y sus familiares).</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Programas terapéuticos para mujeres víctimas de violencia machista (incluye una intervención terapéutica integral para sus hijos e hijas).</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Programa de soporte a la </a:t>
            </a:r>
            <a:r>
              <a:rPr lang="es-ES" sz="1400" dirty="0" err="1">
                <a:solidFill>
                  <a:schemeClr val="bg1"/>
                </a:solidFill>
              </a:rPr>
              <a:t>marentalidad</a:t>
            </a:r>
            <a:r>
              <a:rPr lang="es-ES" sz="1400" dirty="0">
                <a:solidFill>
                  <a:schemeClr val="bg1"/>
                </a:solidFill>
              </a:rPr>
              <a:t> para mujeres víctimas de violencia de género.</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Programas terapéuticos-educativos especializados, para niños y niñas víctimas de malos tratos y abusos sexuales.</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Programa de capacitación en atención integral a víctimas de tortura y otras graves violaciones de derechos humanos.</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Arte terapia, danza movimiento terapia a nivel individual y grupal</a:t>
            </a:r>
          </a:p>
          <a:p>
            <a:pPr marL="285750" indent="-285750" algn="just">
              <a:buFont typeface="Arial" panose="020B0604020202020204" pitchFamily="34" charset="0"/>
              <a:buChar char="•"/>
            </a:pPr>
            <a:endParaRPr lang="es-ES" sz="1400" dirty="0">
              <a:solidFill>
                <a:schemeClr val="bg1"/>
              </a:solidFill>
            </a:endParaRPr>
          </a:p>
          <a:p>
            <a:pPr marL="285750" indent="-285750" algn="just">
              <a:buFont typeface="Arial" panose="020B0604020202020204" pitchFamily="34" charset="0"/>
              <a:buChar char="•"/>
            </a:pPr>
            <a:r>
              <a:rPr lang="es-ES" sz="1400" dirty="0">
                <a:solidFill>
                  <a:schemeClr val="bg1"/>
                </a:solidFill>
              </a:rPr>
              <a:t>Actividades socio-cultural de tipo comunitario</a:t>
            </a:r>
            <a:endParaRPr lang="ca-ES" sz="1400" dirty="0"/>
          </a:p>
          <a:p>
            <a:pPr marL="342900" indent="-342900">
              <a:buFont typeface="Arial" panose="020B0604020202020204" pitchFamily="34" charset="0"/>
              <a:buChar char="•"/>
            </a:pPr>
            <a:endParaRPr lang="ca-ES" sz="1400" dirty="0">
              <a:solidFill>
                <a:schemeClr val="bg1"/>
              </a:solidFill>
            </a:endParaRPr>
          </a:p>
          <a:p>
            <a:pPr marL="342900" indent="-342900">
              <a:buFont typeface="+mj-lt"/>
              <a:buAutoNum type="arabicPeriod"/>
            </a:pPr>
            <a:endParaRPr lang="ca-ES" sz="1400" dirty="0"/>
          </a:p>
          <a:p>
            <a:pPr marL="342900" indent="-342900">
              <a:buFont typeface="+mj-lt"/>
              <a:buAutoNum type="arabicPeriod"/>
            </a:pPr>
            <a:endParaRPr lang="ca-ES" sz="1400" dirty="0"/>
          </a:p>
        </p:txBody>
      </p:sp>
      <p:sp>
        <p:nvSpPr>
          <p:cNvPr id="14" name="CuadroTexto 13"/>
          <p:cNvSpPr txBox="1"/>
          <p:nvPr/>
        </p:nvSpPr>
        <p:spPr>
          <a:xfrm>
            <a:off x="494724" y="606287"/>
            <a:ext cx="461665" cy="5806182"/>
          </a:xfrm>
          <a:prstGeom prst="rect">
            <a:avLst/>
          </a:prstGeom>
          <a:noFill/>
        </p:spPr>
        <p:txBody>
          <a:bodyPr vert="vert270" wrap="square" rtlCol="0">
            <a:spAutoFit/>
          </a:bodyPr>
          <a:lstStyle/>
          <a:p>
            <a:r>
              <a:rPr lang="es-ES" dirty="0" smtClean="0"/>
              <a:t>PROGRAMES</a:t>
            </a:r>
            <a:endParaRPr lang="es-ES"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PROGRAMAS</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926889" y="5921870"/>
            <a:ext cx="1062155" cy="490599"/>
          </a:xfrm>
        </p:spPr>
        <p:txBody>
          <a:bodyPr/>
          <a:lstStyle/>
          <a:p>
            <a:fld id="{6BAD7BB6-0354-40DF-9970-7EA2C2631566}" type="slidenum">
              <a:rPr lang="es-ES" smtClean="0">
                <a:solidFill>
                  <a:schemeClr val="tx1"/>
                </a:solidFill>
              </a:rPr>
              <a:t>11</a:t>
            </a:fld>
            <a:endParaRPr lang="es-ES" dirty="0">
              <a:solidFill>
                <a:schemeClr val="tx1"/>
              </a:solidFill>
            </a:endParaRPr>
          </a:p>
        </p:txBody>
      </p:sp>
    </p:spTree>
    <p:extLst>
      <p:ext uri="{BB962C8B-B14F-4D97-AF65-F5344CB8AC3E}">
        <p14:creationId xmlns:p14="http://schemas.microsoft.com/office/powerpoint/2010/main" val="374416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400" dirty="0"/>
              <a:t>La atención a las víctimas de tortura y sus familiares ha estado en el origen de nuestro centro. El programa tiene un aval de más de 45 años de historia y está dirigido a reparar las secuelas de la tortura y otras violaciones graves de los derechos humanos. Nuestra perspectiva de trabajo parte del trabajo interdisciplinario y está dirigido a entes, niñas, hombres y mujeres de muchos diferentes países, solicitantes de asilo, personas inmigradas víctimas de violencia, defensores y defensoras de D.D.H.H, así como personas nacidas aquí que han sufrido violencia fruto de eventos traumáticos o el contexto sociopolítico actual. Consideramos personas beneficiarias también a los familiares y profesionales que participan de las formaciones, asesorías, supervisiones y trabajo de red. Este año, además, hemos implementado un </a:t>
            </a:r>
            <a:r>
              <a:rPr lang="es-ES" sz="1400" b="1" dirty="0"/>
              <a:t>proyecto específico para 20 personas LGTBIQ+ y sus familiares </a:t>
            </a:r>
            <a:r>
              <a:rPr lang="es-ES" sz="1400" dirty="0"/>
              <a:t>afectados por violencia y otras graves violaciones de los DDHH.</a:t>
            </a:r>
          </a:p>
          <a:p>
            <a:pPr algn="just"/>
            <a:endParaRPr lang="es-ES" sz="1400" dirty="0"/>
          </a:p>
          <a:p>
            <a:pPr algn="just"/>
            <a:endParaRPr lang="es-ES" sz="1400" dirty="0"/>
          </a:p>
          <a:p>
            <a:pPr algn="just"/>
            <a:r>
              <a:rPr lang="es-ES" sz="1400" dirty="0"/>
              <a:t>Actividades del programa:</a:t>
            </a:r>
          </a:p>
          <a:p>
            <a:pPr algn="just"/>
            <a:endParaRPr lang="es-ES" sz="1400" dirty="0"/>
          </a:p>
          <a:p>
            <a:pPr marL="285750" indent="-285750" algn="just">
              <a:buFont typeface="Arial" panose="020B0604020202020204" pitchFamily="34" charset="0"/>
              <a:buChar char="•"/>
            </a:pPr>
            <a:r>
              <a:rPr lang="es-ES" sz="1400" dirty="0"/>
              <a:t>Sesiones terapéuticas individuales (psicólogas, psiquiatra, arte-terapia, terapia corporal)</a:t>
            </a:r>
          </a:p>
          <a:p>
            <a:pPr marL="285750" indent="-285750" algn="just">
              <a:buFont typeface="Arial" panose="020B0604020202020204" pitchFamily="34" charset="0"/>
              <a:buChar char="•"/>
            </a:pPr>
            <a:r>
              <a:rPr lang="es-ES" sz="1400" dirty="0"/>
              <a:t>Atención social y laboral</a:t>
            </a:r>
          </a:p>
          <a:p>
            <a:pPr marL="285750" indent="-285750" algn="just">
              <a:buFont typeface="Arial" panose="020B0604020202020204" pitchFamily="34" charset="0"/>
              <a:buChar char="•"/>
            </a:pPr>
            <a:r>
              <a:rPr lang="es-ES" sz="1400" dirty="0"/>
              <a:t>Actividades lúdicas socio-culturales</a:t>
            </a:r>
          </a:p>
          <a:p>
            <a:pPr marL="285750" indent="-285750" algn="just">
              <a:buFont typeface="Arial" panose="020B0604020202020204" pitchFamily="34" charset="0"/>
              <a:buChar char="•"/>
            </a:pPr>
            <a:r>
              <a:rPr lang="es-ES" sz="1400" dirty="0"/>
              <a:t>Actividades comunitarias y de sensibilización</a:t>
            </a:r>
          </a:p>
          <a:p>
            <a:pPr marL="285750" indent="-285750" algn="just">
              <a:buFont typeface="Arial" panose="020B0604020202020204" pitchFamily="34" charset="0"/>
              <a:buChar char="•"/>
            </a:pPr>
            <a:r>
              <a:rPr lang="es-ES" sz="1400" dirty="0"/>
              <a:t>Actividades de coordinación y gestión</a:t>
            </a:r>
          </a:p>
          <a:p>
            <a:pPr marL="285750" indent="-285750" algn="just">
              <a:buFont typeface="Arial" panose="020B0604020202020204" pitchFamily="34" charset="0"/>
              <a:buChar char="•"/>
            </a:pPr>
            <a:r>
              <a:rPr lang="es-ES" sz="1400" dirty="0"/>
              <a:t>Actividades de formación y divulgación de buenas prácticas</a:t>
            </a:r>
            <a:r>
              <a:rPr lang="ca-ES" sz="1400" dirty="0"/>
              <a:t>	</a:t>
            </a:r>
          </a:p>
          <a:p>
            <a:pPr algn="just"/>
            <a:r>
              <a:rPr lang="ca-ES" sz="1400" dirty="0"/>
              <a:t>	</a:t>
            </a:r>
            <a:endParaRPr lang="ca-ES" sz="1400" dirty="0" smtClean="0"/>
          </a:p>
          <a:p>
            <a:endParaRPr lang="ca-ES" sz="1400" dirty="0"/>
          </a:p>
          <a:p>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15" name="CuadroTexto 14"/>
          <p:cNvSpPr txBox="1"/>
          <p:nvPr/>
        </p:nvSpPr>
        <p:spPr>
          <a:xfrm rot="10800000">
            <a:off x="11126641" y="548338"/>
            <a:ext cx="1015663" cy="5806182"/>
          </a:xfrm>
          <a:prstGeom prst="rect">
            <a:avLst/>
          </a:prstGeom>
          <a:noFill/>
        </p:spPr>
        <p:txBody>
          <a:bodyPr vert="vert270" wrap="square" rtlCol="0">
            <a:spAutoFit/>
          </a:bodyPr>
          <a:lstStyle/>
          <a:p>
            <a:pPr algn="just"/>
            <a:r>
              <a:rPr lang="es-ES" dirty="0" smtClean="0">
                <a:solidFill>
                  <a:schemeClr val="bg1"/>
                </a:solidFill>
              </a:rPr>
              <a:t>PROGRAMES DE REPARACIÓ MÈDIC-PSICO-SOCIAL PER A VÍCTIMES DE VIOLACIONS DELS DRETS HUMANS I DE TORTURA </a:t>
            </a:r>
            <a:endParaRPr lang="es-ES" dirty="0">
              <a:solidFill>
                <a:schemeClr val="bg1"/>
              </a:solidFill>
            </a:endParaRPr>
          </a:p>
        </p:txBody>
      </p:sp>
      <p:sp>
        <p:nvSpPr>
          <p:cNvPr id="2" name="Marcador de número de diapositiva 1"/>
          <p:cNvSpPr>
            <a:spLocks noGrp="1"/>
          </p:cNvSpPr>
          <p:nvPr>
            <p:ph type="sldNum" sz="quarter" idx="12"/>
          </p:nvPr>
        </p:nvSpPr>
        <p:spPr>
          <a:xfrm>
            <a:off x="9876804" y="6003944"/>
            <a:ext cx="1062155" cy="490599"/>
          </a:xfrm>
        </p:spPr>
        <p:txBody>
          <a:bodyPr/>
          <a:lstStyle/>
          <a:p>
            <a:fld id="{6BAD7BB6-0354-40DF-9970-7EA2C2631566}" type="slidenum">
              <a:rPr lang="es-ES" smtClean="0">
                <a:solidFill>
                  <a:schemeClr val="tx1"/>
                </a:solidFill>
              </a:rPr>
              <a:t>12</a:t>
            </a:fld>
            <a:endParaRPr lang="es-ES" dirty="0">
              <a:solidFill>
                <a:schemeClr val="tx1"/>
              </a:solidFill>
            </a:endParaRPr>
          </a:p>
        </p:txBody>
      </p:sp>
    </p:spTree>
    <p:extLst>
      <p:ext uri="{BB962C8B-B14F-4D97-AF65-F5344CB8AC3E}">
        <p14:creationId xmlns:p14="http://schemas.microsoft.com/office/powerpoint/2010/main" val="168852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smtClean="0"/>
          </a:p>
          <a:p>
            <a:endParaRPr lang="ca-ES" sz="1400" dirty="0"/>
          </a:p>
          <a:p>
            <a:pPr algn="just"/>
            <a:r>
              <a:rPr lang="es-ES" sz="1400" dirty="0"/>
              <a:t>En este ámbito atendemos a todo tipo de mujer, niño o niña que haya sido afectada por la violencia machista, si bien mantenemos subprogramas específicos para </a:t>
            </a:r>
            <a:r>
              <a:rPr lang="es-ES" sz="1400" b="1" dirty="0"/>
              <a:t>mujeres y sus hijos migrados</a:t>
            </a:r>
            <a:r>
              <a:rPr lang="es-ES" sz="1400" dirty="0"/>
              <a:t>. Se trata de un programa especializado con estos objetivos: A) Alcanzar la elaboración del daño causado por la violencia vivida, B) Aumentar las capacidades de las mujeres para hacer frente a sus dificultades. C) Crear y fortalecer redes sociales. D) “Reinventar” una nueva vida y reinventarse después de las experiencias traumáticas vividas. E) Alcanzar la coexistencia de la identidad de origen con la identidad del país de acogida, haciendo posible experimentar menos aislamiento y facilitar la adaptación y la integración crítica a la nueva sociedad. F) Cortar el círculo de violencia. G) Revisar los estilos de relación de pareja. H) Prevenir la cronicidad de las secuelas de la violencia</a:t>
            </a:r>
            <a:r>
              <a:rPr lang="es-ES" sz="1400" dirty="0" smtClean="0"/>
              <a:t>.</a:t>
            </a:r>
            <a:r>
              <a:rPr lang="ca-ES" sz="1400" dirty="0"/>
              <a:t> </a:t>
            </a:r>
            <a:r>
              <a:rPr lang="ca-ES" sz="1400" dirty="0" smtClean="0"/>
              <a:t>Este </a:t>
            </a:r>
            <a:r>
              <a:rPr lang="ca-ES" sz="1400" dirty="0"/>
              <a:t>subprograma estipula un </a:t>
            </a:r>
            <a:r>
              <a:rPr lang="ca-ES" sz="1400" dirty="0" err="1" smtClean="0"/>
              <a:t>abordaje</a:t>
            </a:r>
            <a:r>
              <a:rPr lang="ca-ES" sz="1400" dirty="0" smtClean="0"/>
              <a:t> </a:t>
            </a:r>
            <a:r>
              <a:rPr lang="ca-ES" sz="1400" dirty="0"/>
              <a:t>familiar </a:t>
            </a:r>
            <a:r>
              <a:rPr lang="ca-ES" sz="1400" dirty="0" smtClean="0"/>
              <a:t>y </a:t>
            </a:r>
            <a:r>
              <a:rPr lang="ca-ES" sz="1400" dirty="0" err="1" smtClean="0"/>
              <a:t>grupos</a:t>
            </a:r>
            <a:r>
              <a:rPr lang="ca-ES" sz="1400" dirty="0" smtClean="0"/>
              <a:t> de </a:t>
            </a:r>
            <a:r>
              <a:rPr lang="ca-ES" sz="1400" dirty="0" err="1" smtClean="0"/>
              <a:t>ayuda</a:t>
            </a:r>
            <a:r>
              <a:rPr lang="ca-ES" sz="1400" dirty="0" smtClean="0"/>
              <a:t> </a:t>
            </a:r>
            <a:r>
              <a:rPr lang="ca-ES" sz="1400" dirty="0"/>
              <a:t>mútua </a:t>
            </a:r>
            <a:r>
              <a:rPr lang="ca-ES" sz="1400" dirty="0" err="1" smtClean="0"/>
              <a:t>dadas</a:t>
            </a:r>
            <a:r>
              <a:rPr lang="ca-ES" sz="1400" dirty="0" smtClean="0"/>
              <a:t> las </a:t>
            </a:r>
            <a:r>
              <a:rPr lang="ca-ES" sz="1400" dirty="0" err="1" smtClean="0"/>
              <a:t>situaciones</a:t>
            </a:r>
            <a:r>
              <a:rPr lang="ca-ES" sz="1400" dirty="0" smtClean="0"/>
              <a:t> de </a:t>
            </a:r>
            <a:r>
              <a:rPr lang="ca-ES" sz="1400" dirty="0" err="1" smtClean="0"/>
              <a:t>aislamiento</a:t>
            </a:r>
            <a:r>
              <a:rPr lang="ca-ES" sz="1400" dirty="0" smtClean="0"/>
              <a:t> tan </a:t>
            </a:r>
            <a:r>
              <a:rPr lang="ca-ES" sz="1400" dirty="0" err="1" smtClean="0"/>
              <a:t>habituales</a:t>
            </a:r>
            <a:r>
              <a:rPr lang="ca-ES" sz="1400" dirty="0"/>
              <a:t>.  </a:t>
            </a:r>
          </a:p>
          <a:p>
            <a:pPr algn="just"/>
            <a:endParaRPr lang="es-ES" sz="1400" dirty="0"/>
          </a:p>
          <a:p>
            <a:pPr algn="just"/>
            <a:endParaRPr lang="es-ES" sz="1400" dirty="0"/>
          </a:p>
          <a:p>
            <a:pPr algn="just"/>
            <a:r>
              <a:rPr lang="es-ES" sz="1400" dirty="0"/>
              <a:t>Queremos subrayar la relevancia que está cogiendo el volumen de mujeres afectadas por abusos sexuales en la infancia que, de adultas, emprenden el valiente camino de afrontar lo que les pasó y nos piden acompañarles en esta otra red de las violencias machistas .</a:t>
            </a:r>
          </a:p>
          <a:p>
            <a:pPr algn="just"/>
            <a:r>
              <a:rPr lang="es-ES" sz="1400" dirty="0"/>
              <a:t>Actividades del programa:</a:t>
            </a:r>
          </a:p>
          <a:p>
            <a:pPr algn="just"/>
            <a:endParaRPr lang="es-ES" sz="1400" dirty="0"/>
          </a:p>
          <a:p>
            <a:pPr marL="285750" indent="-285750" algn="just">
              <a:buFont typeface="Arial" panose="020B0604020202020204" pitchFamily="34" charset="0"/>
              <a:buChar char="•"/>
            </a:pPr>
            <a:r>
              <a:rPr lang="es-ES" sz="1400" dirty="0"/>
              <a:t>Sesiones terapéuticas individuales (psicólogas, psiquiatra, arte-terapia, terapia corporal)</a:t>
            </a:r>
          </a:p>
          <a:p>
            <a:pPr marL="285750" indent="-285750" algn="just">
              <a:buFont typeface="Arial" panose="020B0604020202020204" pitchFamily="34" charset="0"/>
              <a:buChar char="•"/>
            </a:pPr>
            <a:r>
              <a:rPr lang="es-ES" sz="1400" dirty="0"/>
              <a:t>Atención social y laboral</a:t>
            </a:r>
          </a:p>
          <a:p>
            <a:pPr marL="285750" indent="-285750" algn="just">
              <a:buFont typeface="Arial" panose="020B0604020202020204" pitchFamily="34" charset="0"/>
              <a:buChar char="•"/>
            </a:pPr>
            <a:r>
              <a:rPr lang="es-ES" sz="1400" dirty="0"/>
              <a:t>Grupos terapéuticos educativos para familias, mujeres, niños y niñas.</a:t>
            </a:r>
          </a:p>
          <a:p>
            <a:pPr marL="285750" indent="-285750" algn="just">
              <a:buFont typeface="Arial" panose="020B0604020202020204" pitchFamily="34" charset="0"/>
              <a:buChar char="•"/>
            </a:pPr>
            <a:r>
              <a:rPr lang="es-ES" sz="1400" dirty="0"/>
              <a:t>Actividades lúdicas socio-culturales</a:t>
            </a:r>
          </a:p>
          <a:p>
            <a:pPr marL="285750" indent="-285750" algn="just">
              <a:buFont typeface="Arial" panose="020B0604020202020204" pitchFamily="34" charset="0"/>
              <a:buChar char="•"/>
            </a:pPr>
            <a:r>
              <a:rPr lang="es-ES" sz="1400" dirty="0"/>
              <a:t>Actividades comunitarias y de sensibilización</a:t>
            </a:r>
          </a:p>
          <a:p>
            <a:pPr marL="285750" indent="-285750" algn="just">
              <a:buFont typeface="Arial" panose="020B0604020202020204" pitchFamily="34" charset="0"/>
              <a:buChar char="•"/>
            </a:pPr>
            <a:r>
              <a:rPr lang="es-ES" sz="1400" dirty="0"/>
              <a:t>Actividades de coordinación y gestión</a:t>
            </a:r>
          </a:p>
          <a:p>
            <a:pPr marL="285750" indent="-285750" algn="just">
              <a:buFont typeface="Arial" panose="020B0604020202020204" pitchFamily="34" charset="0"/>
              <a:buChar char="•"/>
            </a:pPr>
            <a:r>
              <a:rPr lang="es-ES" sz="1400" dirty="0"/>
              <a:t>Actividades de formación y divulgación de buenas prácticas</a:t>
            </a:r>
            <a:endParaRPr lang="ca-ES" sz="1400" dirty="0"/>
          </a:p>
          <a:p>
            <a:pPr algn="just"/>
            <a:endParaRPr lang="ca-ES" sz="1400" dirty="0"/>
          </a:p>
          <a:p>
            <a:pPr algn="just"/>
            <a:endParaRPr lang="ca-ES" sz="1400" dirty="0"/>
          </a:p>
          <a:p>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9" name="Rectángulo 8"/>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sp>
        <p:nvSpPr>
          <p:cNvPr id="14" name="CuadroTexto 13"/>
          <p:cNvSpPr txBox="1"/>
          <p:nvPr/>
        </p:nvSpPr>
        <p:spPr>
          <a:xfrm rot="10800000">
            <a:off x="10832570" y="400878"/>
            <a:ext cx="1846659" cy="6056937"/>
          </a:xfrm>
          <a:prstGeom prst="rect">
            <a:avLst/>
          </a:prstGeom>
          <a:noFill/>
        </p:spPr>
        <p:txBody>
          <a:bodyPr vert="vert270" wrap="square" rtlCol="0">
            <a:spAutoFit/>
          </a:bodyPr>
          <a:lstStyle/>
          <a:p>
            <a:pPr algn="just"/>
            <a:endParaRPr lang="es-ES" dirty="0" smtClean="0">
              <a:solidFill>
                <a:schemeClr val="bg1"/>
              </a:solidFill>
            </a:endParaRPr>
          </a:p>
          <a:p>
            <a:pPr algn="just"/>
            <a:endParaRPr lang="es-ES" dirty="0" smtClean="0">
              <a:solidFill>
                <a:schemeClr val="bg1"/>
              </a:solidFill>
            </a:endParaRPr>
          </a:p>
          <a:p>
            <a:pPr algn="just"/>
            <a:r>
              <a:rPr lang="es-ES" dirty="0">
                <a:solidFill>
                  <a:schemeClr val="bg1"/>
                </a:solidFill>
              </a:rPr>
              <a:t>PROGRAMAS TERAPÉUTICOS PARA MUJERES VÍCTIMAS DE VIOLENCIA MACHISTA (INCLUYE UNA INTERVENCIÓN INTEGRAL PARA SUS HIJOS E HIJAS)</a:t>
            </a:r>
          </a:p>
          <a:p>
            <a:endParaRPr lang="es-ES" dirty="0">
              <a:solidFill>
                <a:schemeClr val="bg1"/>
              </a:solidFill>
            </a:endParaRPr>
          </a:p>
        </p:txBody>
      </p:sp>
      <p:pic>
        <p:nvPicPr>
          <p:cNvPr id="15" name="Imagen 14"/>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926767" y="6032088"/>
            <a:ext cx="1062155" cy="490599"/>
          </a:xfrm>
        </p:spPr>
        <p:txBody>
          <a:bodyPr/>
          <a:lstStyle/>
          <a:p>
            <a:fld id="{6BAD7BB6-0354-40DF-9970-7EA2C2631566}" type="slidenum">
              <a:rPr lang="es-ES" smtClean="0">
                <a:solidFill>
                  <a:schemeClr val="tx1"/>
                </a:solidFill>
              </a:rPr>
              <a:t>13</a:t>
            </a:fld>
            <a:endParaRPr lang="es-ES" dirty="0">
              <a:solidFill>
                <a:schemeClr val="tx1"/>
              </a:solidFill>
            </a:endParaRPr>
          </a:p>
        </p:txBody>
      </p:sp>
    </p:spTree>
    <p:extLst>
      <p:ext uri="{BB962C8B-B14F-4D97-AF65-F5344CB8AC3E}">
        <p14:creationId xmlns:p14="http://schemas.microsoft.com/office/powerpoint/2010/main" val="78958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smtClean="0"/>
          </a:p>
          <a:p>
            <a:endParaRPr lang="ca-ES" sz="1400" dirty="0"/>
          </a:p>
          <a:p>
            <a:pPr algn="just"/>
            <a:r>
              <a:rPr lang="es-ES" sz="1400" dirty="0"/>
              <a:t>Aunque las actividades individuales han mantenido su espíritu habitual, desde la pandemia hemos transformado los grupos habituales de madres e hijos/as paralelos en </a:t>
            </a:r>
            <a:r>
              <a:rPr lang="es-ES" sz="1400" b="1" dirty="0"/>
              <a:t>grupos terapéuticos familiares</a:t>
            </a:r>
            <a:r>
              <a:rPr lang="es-ES" sz="1400" dirty="0"/>
              <a:t> para ganar: adaptabilidad de los contenidos, remisión de las complicaciones de agenda del colectivo, aumento del número de personas beneficiarias en función de la adaptación de cada grupo a un calendario específico, versatilidad de metodologías en torno a un patrón común.</a:t>
            </a:r>
          </a:p>
          <a:p>
            <a:pPr algn="just"/>
            <a:endParaRPr lang="es-ES" sz="1400" dirty="0"/>
          </a:p>
          <a:p>
            <a:pPr algn="just"/>
            <a:r>
              <a:rPr lang="es-ES" sz="1400" dirty="0"/>
              <a:t>En este formato hemos trabajado: a) La reflexión y toma de conciencia sobre la influencia de las propias historias infantiles y familiares en las relaciones actuales con sus hijos/as; b) El fortalecimiento de las capacidades </a:t>
            </a:r>
            <a:r>
              <a:rPr lang="es-ES" sz="1400" dirty="0" err="1"/>
              <a:t>marentales</a:t>
            </a:r>
            <a:r>
              <a:rPr lang="es-ES" sz="1400" dirty="0"/>
              <a:t> como la capacidad empática y la capacidad de establecer un vínculo seguro con sus hijos/as; c) La promoción de modelos de crianza sanos y desarrollo de las habilidades maternas necesarias para satisfacer las necesidades de sus hijos/as.</a:t>
            </a:r>
          </a:p>
          <a:p>
            <a:pPr algn="just"/>
            <a:endParaRPr lang="es-ES" sz="1400" dirty="0"/>
          </a:p>
          <a:p>
            <a:pPr algn="just"/>
            <a:endParaRPr lang="es-ES" sz="1400" dirty="0"/>
          </a:p>
          <a:p>
            <a:pPr algn="just"/>
            <a:r>
              <a:rPr lang="es-ES" sz="1400" dirty="0"/>
              <a:t>Actividades del programa:</a:t>
            </a:r>
          </a:p>
          <a:p>
            <a:pPr algn="just"/>
            <a:endParaRPr lang="es-ES" sz="1400" dirty="0"/>
          </a:p>
          <a:p>
            <a:pPr algn="just"/>
            <a:r>
              <a:rPr lang="es-ES" sz="1400" dirty="0"/>
              <a:t>Sesiones individuales de acompañamiento terapéutico para las madres y niños y niñas.</a:t>
            </a:r>
          </a:p>
          <a:p>
            <a:pPr algn="just"/>
            <a:r>
              <a:rPr lang="es-ES" sz="1400" dirty="0"/>
              <a:t>Grupos terapéuticos familiares (incluye niños y niñas y madres y algún otro familiar).</a:t>
            </a:r>
          </a:p>
          <a:p>
            <a:pPr algn="just"/>
            <a:r>
              <a:rPr lang="es-ES" sz="1400" dirty="0"/>
              <a:t>Sesiones de evaluación semanal con los compañeros y compañeras del equipo.</a:t>
            </a:r>
          </a:p>
          <a:p>
            <a:pPr algn="just"/>
            <a:r>
              <a:rPr lang="es-ES" sz="1400" dirty="0"/>
              <a:t>Sesiones de refuerzo con el niño/ay el tutor/a o referente.</a:t>
            </a:r>
          </a:p>
          <a:p>
            <a:pPr algn="just"/>
            <a:r>
              <a:rPr lang="es-ES" sz="1400" dirty="0"/>
              <a:t>Contacto telefónico con el referente o tutor/a semanal.</a:t>
            </a:r>
          </a:p>
          <a:p>
            <a:pPr algn="just"/>
            <a:r>
              <a:rPr lang="es-ES" sz="1400" dirty="0"/>
              <a:t>Reuniones de red con profesionales externos implicados.</a:t>
            </a:r>
          </a:p>
          <a:p>
            <a:pPr algn="just"/>
            <a:r>
              <a:rPr lang="es-ES" sz="1400" dirty="0"/>
              <a:t>Actividades lúdicas socio-culturales</a:t>
            </a:r>
          </a:p>
          <a:p>
            <a:pPr algn="just"/>
            <a:r>
              <a:rPr lang="es-ES" sz="1400" dirty="0"/>
              <a:t>Actividades de coordinación y gestión</a:t>
            </a:r>
          </a:p>
          <a:p>
            <a:pPr algn="just"/>
            <a:r>
              <a:rPr lang="es-ES" sz="1400" dirty="0"/>
              <a:t>Actividades de formación especializada y divulgación de buenas prácticas.</a:t>
            </a:r>
            <a:endParaRPr lang="ca-ES" sz="1400" dirty="0"/>
          </a:p>
          <a:p>
            <a:pPr algn="just"/>
            <a:endParaRPr lang="ca-ES" sz="1400" dirty="0"/>
          </a:p>
          <a:p>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pic>
        <p:nvPicPr>
          <p:cNvPr id="15" name="Imagen 14"/>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14" name="CuadroTexto 13"/>
          <p:cNvSpPr txBox="1"/>
          <p:nvPr/>
        </p:nvSpPr>
        <p:spPr>
          <a:xfrm rot="10800000">
            <a:off x="10869138" y="572343"/>
            <a:ext cx="1846659" cy="6056937"/>
          </a:xfrm>
          <a:prstGeom prst="rect">
            <a:avLst/>
          </a:prstGeom>
          <a:noFill/>
        </p:spPr>
        <p:txBody>
          <a:bodyPr vert="vert270" wrap="square" rtlCol="0">
            <a:spAutoFit/>
          </a:bodyPr>
          <a:lstStyle/>
          <a:p>
            <a:pPr algn="just"/>
            <a:endParaRPr lang="es-ES" dirty="0" smtClean="0">
              <a:solidFill>
                <a:schemeClr val="bg1"/>
              </a:solidFill>
            </a:endParaRPr>
          </a:p>
          <a:p>
            <a:pPr algn="just"/>
            <a:endParaRPr lang="es-ES" dirty="0" smtClean="0">
              <a:solidFill>
                <a:schemeClr val="bg1"/>
              </a:solidFill>
            </a:endParaRPr>
          </a:p>
          <a:p>
            <a:r>
              <a:rPr lang="es-ES" dirty="0">
                <a:solidFill>
                  <a:schemeClr val="bg1"/>
                </a:solidFill>
              </a:rPr>
              <a:t>PROGRAMA DE SOPORTE A LA “MARENTALIDAD” PARA LAS MUJERES VÍCTIMAS DE VIOLENCIA MACHISTA Y SUS HIJOS E HIJAS</a:t>
            </a:r>
          </a:p>
          <a:p>
            <a:endParaRPr lang="es-ES" dirty="0">
              <a:solidFill>
                <a:schemeClr val="bg1"/>
              </a:solidFill>
            </a:endParaRPr>
          </a:p>
        </p:txBody>
      </p:sp>
      <p:sp>
        <p:nvSpPr>
          <p:cNvPr id="2" name="Marcador de número de diapositiva 1"/>
          <p:cNvSpPr>
            <a:spLocks noGrp="1"/>
          </p:cNvSpPr>
          <p:nvPr>
            <p:ph type="sldNum" sz="quarter" idx="12"/>
          </p:nvPr>
        </p:nvSpPr>
        <p:spPr>
          <a:xfrm>
            <a:off x="9942177" y="6111522"/>
            <a:ext cx="1062155" cy="490599"/>
          </a:xfrm>
        </p:spPr>
        <p:txBody>
          <a:bodyPr/>
          <a:lstStyle/>
          <a:p>
            <a:fld id="{6BAD7BB6-0354-40DF-9970-7EA2C2631566}" type="slidenum">
              <a:rPr lang="es-ES" smtClean="0">
                <a:solidFill>
                  <a:schemeClr val="tx1"/>
                </a:solidFill>
              </a:rPr>
              <a:t>14</a:t>
            </a:fld>
            <a:endParaRPr lang="es-ES" dirty="0">
              <a:solidFill>
                <a:schemeClr val="tx1"/>
              </a:solidFill>
            </a:endParaRPr>
          </a:p>
        </p:txBody>
      </p:sp>
    </p:spTree>
    <p:extLst>
      <p:ext uri="{BB962C8B-B14F-4D97-AF65-F5344CB8AC3E}">
        <p14:creationId xmlns:p14="http://schemas.microsoft.com/office/powerpoint/2010/main" val="374793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a:p>
          <a:p>
            <a:pPr algn="just"/>
            <a:r>
              <a:rPr lang="es-ES" sz="1400" dirty="0"/>
              <a:t>Este programa ofrece atención </a:t>
            </a:r>
            <a:r>
              <a:rPr lang="es-ES" sz="1400" b="1" dirty="0"/>
              <a:t>específica a niños y niñas </a:t>
            </a:r>
            <a:r>
              <a:rPr lang="es-ES" sz="1400" dirty="0"/>
              <a:t>víctimas de violencia intrafamiliar, beneficiarios, en su mayoría, de una medida de protección caracterizada por un acogimiento residencial o familiar. Todos ellos presentan las dificultades propias de niños víctimas de violencia; en su mayoría, negligencia afectiva importante en sus primeros años de vida. Como consecuencia, presentan trastornos del cariño, indicadores importantes de traumatismo así como trastornos del aprendizaje. En complemento al soporte psicológico, algunos de estos niños/as reciben soporte farmacológico cuando lo requieren.</a:t>
            </a:r>
          </a:p>
          <a:p>
            <a:pPr algn="just"/>
            <a:endParaRPr lang="es-ES" sz="1400" dirty="0"/>
          </a:p>
          <a:p>
            <a:pPr algn="just"/>
            <a:r>
              <a:rPr lang="es-ES" sz="1400" dirty="0"/>
              <a:t>Los objetivos del programa son: A) Ofrecer recursos terapéuticos especializados y continuos a un grupo determinado de niños y niñas víctimas de violencia </a:t>
            </a:r>
            <a:r>
              <a:rPr lang="es-ES" sz="1400" dirty="0" err="1"/>
              <a:t>intra</a:t>
            </a:r>
            <a:r>
              <a:rPr lang="es-ES" sz="1400" dirty="0"/>
              <a:t> y </a:t>
            </a:r>
            <a:r>
              <a:rPr lang="es-ES" sz="1400" dirty="0" err="1"/>
              <a:t>extrafamiliar</a:t>
            </a:r>
            <a:r>
              <a:rPr lang="es-ES" sz="1400" dirty="0"/>
              <a:t> beneficiarios, en su mayoría, de una medida de protección caracterizada por un acogimiento residencial o familiar. B) Facilitar dinámicas en red con los profesionales que se ocupan de ayudar a estos niños y niñas. C) Evaluar y transmitir las experiencias realizadas y su metodología para estudiar su aplicabilidad en distintos contextos donde la violencia sea el eje.</a:t>
            </a:r>
          </a:p>
          <a:p>
            <a:endParaRPr lang="es-ES" sz="1400" dirty="0"/>
          </a:p>
          <a:p>
            <a:endParaRPr lang="es-ES" sz="1400" dirty="0"/>
          </a:p>
          <a:p>
            <a:r>
              <a:rPr lang="es-ES" sz="1400" dirty="0"/>
              <a:t>Actividades del programa:</a:t>
            </a:r>
          </a:p>
          <a:p>
            <a:endParaRPr lang="es-ES" sz="1400" dirty="0"/>
          </a:p>
          <a:p>
            <a:pPr marL="285750" indent="-285750">
              <a:buFont typeface="Arial" panose="020B0604020202020204" pitchFamily="34" charset="0"/>
              <a:buChar char="•"/>
            </a:pPr>
            <a:r>
              <a:rPr lang="es-ES" sz="1400" dirty="0"/>
              <a:t>Sesiones individuales semanales</a:t>
            </a:r>
          </a:p>
          <a:p>
            <a:pPr marL="285750" indent="-285750">
              <a:buFont typeface="Arial" panose="020B0604020202020204" pitchFamily="34" charset="0"/>
              <a:buChar char="•"/>
            </a:pPr>
            <a:r>
              <a:rPr lang="es-ES" sz="1400" dirty="0"/>
              <a:t>Sesiones de evaluación semanal con los compañeros y compañeras del equipo</a:t>
            </a:r>
          </a:p>
          <a:p>
            <a:pPr marL="285750" indent="-285750">
              <a:buFont typeface="Arial" panose="020B0604020202020204" pitchFamily="34" charset="0"/>
              <a:buChar char="•"/>
            </a:pPr>
            <a:r>
              <a:rPr lang="es-ES" sz="1400" dirty="0"/>
              <a:t>Sesiones de evaluación mensual con el niño/ay el tutor/a o referente.</a:t>
            </a:r>
          </a:p>
          <a:p>
            <a:pPr marL="285750" indent="-285750">
              <a:buFont typeface="Arial" panose="020B0604020202020204" pitchFamily="34" charset="0"/>
              <a:buChar char="•"/>
            </a:pPr>
            <a:r>
              <a:rPr lang="es-ES" sz="1400" dirty="0"/>
              <a:t>Contacto telefónico con el referente o tutor/a periódico.</a:t>
            </a:r>
          </a:p>
          <a:p>
            <a:pPr marL="285750" indent="-285750">
              <a:buFont typeface="Arial" panose="020B0604020202020204" pitchFamily="34" charset="0"/>
              <a:buChar char="•"/>
            </a:pPr>
            <a:r>
              <a:rPr lang="es-ES" sz="1400" dirty="0"/>
              <a:t>Reuniones de red con profesionales externos implicados.</a:t>
            </a:r>
          </a:p>
          <a:p>
            <a:pPr marL="285750" indent="-285750">
              <a:buFont typeface="Arial" panose="020B0604020202020204" pitchFamily="34" charset="0"/>
              <a:buChar char="•"/>
            </a:pPr>
            <a:r>
              <a:rPr lang="es-ES" sz="1400" dirty="0"/>
              <a:t>Actividades lúdicas socio-culturales, actividades de coordinación y gestión</a:t>
            </a:r>
          </a:p>
          <a:p>
            <a:pPr marL="285750" indent="-285750">
              <a:buFont typeface="Arial" panose="020B0604020202020204" pitchFamily="34" charset="0"/>
              <a:buChar char="•"/>
            </a:pPr>
            <a:r>
              <a:rPr lang="es-ES" sz="1400" dirty="0"/>
              <a:t>Actividades de formación y divulgación de buenas prácticas</a:t>
            </a:r>
            <a:endParaRPr lang="ca-ES" sz="1400" dirty="0"/>
          </a:p>
          <a:p>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sp>
        <p:nvSpPr>
          <p:cNvPr id="14" name="CuadroTexto 13"/>
          <p:cNvSpPr txBox="1"/>
          <p:nvPr/>
        </p:nvSpPr>
        <p:spPr>
          <a:xfrm rot="10800000">
            <a:off x="11154730" y="400878"/>
            <a:ext cx="1292662" cy="6056937"/>
          </a:xfrm>
          <a:prstGeom prst="rect">
            <a:avLst/>
          </a:prstGeom>
          <a:noFill/>
        </p:spPr>
        <p:txBody>
          <a:bodyPr vert="vert270" wrap="square" rtlCol="0">
            <a:spAutoFit/>
          </a:bodyPr>
          <a:lstStyle/>
          <a:p>
            <a:pPr algn="just"/>
            <a:endParaRPr lang="es-ES" dirty="0" smtClean="0">
              <a:solidFill>
                <a:schemeClr val="bg1"/>
              </a:solidFill>
            </a:endParaRPr>
          </a:p>
          <a:p>
            <a:r>
              <a:rPr lang="pt-BR" dirty="0">
                <a:solidFill>
                  <a:schemeClr val="bg1"/>
                </a:solidFill>
              </a:rPr>
              <a:t>PROGRAMAS TERAPÉUTICOS-EDUCATIVOS ESPECIALIZADOS PARA NIÑOS Y NIÑAS VÍCTIMAS DE MALTRATOS Y ABUSOS SEXUALES</a:t>
            </a:r>
            <a:endParaRPr lang="es-ES" dirty="0" smtClean="0">
              <a:solidFill>
                <a:schemeClr val="bg1"/>
              </a:solidFill>
            </a:endParaRPr>
          </a:p>
        </p:txBody>
      </p:sp>
      <p:sp>
        <p:nvSpPr>
          <p:cNvPr id="2" name="Marcador de número de diapositiva 1"/>
          <p:cNvSpPr>
            <a:spLocks noGrp="1"/>
          </p:cNvSpPr>
          <p:nvPr>
            <p:ph type="sldNum" sz="quarter" idx="12"/>
          </p:nvPr>
        </p:nvSpPr>
        <p:spPr>
          <a:xfrm>
            <a:off x="9971629" y="6084622"/>
            <a:ext cx="1062155" cy="490599"/>
          </a:xfrm>
        </p:spPr>
        <p:txBody>
          <a:bodyPr/>
          <a:lstStyle/>
          <a:p>
            <a:fld id="{6BAD7BB6-0354-40DF-9970-7EA2C2631566}" type="slidenum">
              <a:rPr lang="es-ES" smtClean="0">
                <a:solidFill>
                  <a:schemeClr val="tx1"/>
                </a:solidFill>
              </a:rPr>
              <a:t>15</a:t>
            </a:fld>
            <a:endParaRPr lang="es-ES" dirty="0">
              <a:solidFill>
                <a:schemeClr val="tx1"/>
              </a:solidFill>
            </a:endParaRPr>
          </a:p>
        </p:txBody>
      </p:sp>
    </p:spTree>
    <p:extLst>
      <p:ext uri="{BB962C8B-B14F-4D97-AF65-F5344CB8AC3E}">
        <p14:creationId xmlns:p14="http://schemas.microsoft.com/office/powerpoint/2010/main" val="136700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577513" y="106082"/>
            <a:ext cx="5803031" cy="42584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a:p>
          <a:p>
            <a:pPr algn="just"/>
            <a:r>
              <a:rPr lang="es-ES" sz="1400" dirty="0"/>
              <a:t>El proyecto ha estado compuesto por tres grandes piezas como son la </a:t>
            </a:r>
            <a:r>
              <a:rPr lang="es-ES" sz="1400" b="1" dirty="0" smtClean="0"/>
              <a:t>3º </a:t>
            </a:r>
            <a:r>
              <a:rPr lang="es-ES" sz="1400" b="1" dirty="0"/>
              <a:t>Edición del Curso </a:t>
            </a:r>
            <a:r>
              <a:rPr lang="es-ES" sz="1400" dirty="0"/>
              <a:t>de formación como núcleo de nuestra intervención, un nutrido grupo de </a:t>
            </a:r>
            <a:r>
              <a:rPr lang="es-ES" sz="1400" b="1" dirty="0"/>
              <a:t>sesiones de supervisión </a:t>
            </a:r>
            <a:r>
              <a:rPr lang="es-ES" sz="1400" dirty="0"/>
              <a:t>solicitadas mayoritariamente por las organizaciones participantes del curso de manera complementaria y, finalmente , una suerte de </a:t>
            </a:r>
            <a:r>
              <a:rPr lang="es-ES" sz="1400" b="1" dirty="0"/>
              <a:t>espacios o jornadas de Intercambio </a:t>
            </a:r>
            <a:r>
              <a:rPr lang="es-ES" sz="1400" dirty="0"/>
              <a:t>que hemos optado por realizarlas de manera transversal.</a:t>
            </a:r>
          </a:p>
          <a:p>
            <a:pPr algn="just"/>
            <a:endParaRPr lang="es-ES" sz="1400" dirty="0"/>
          </a:p>
          <a:p>
            <a:pPr algn="just"/>
            <a:r>
              <a:rPr lang="es-ES" sz="1400" dirty="0"/>
              <a:t>Si hacemos referencia al hecho más singular, el curso específico, éste ha sido creado por los profesionales del Centro EXIL bajo la dirección e impulso del Dr. Jorge Barudy. Durante el año 2022 ha estado alojado en la plataforma &lt;formacion.centroexil.org&gt; que es el punto de partida, de encuentro y de vuelta de todas las aportaciones y materiales de los profesionales participantes. La concepción del curso ha buscado implicar y acercar a profesionales del sector para compartir retos, buenas prácticas y profundizar en el trabajo integrativo, base de la atención que promovemos con todas las personas afectadas por trauma crónico y acumulativo. </a:t>
            </a:r>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pic>
        <p:nvPicPr>
          <p:cNvPr id="8" name="Imagen 7"/>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sp>
        <p:nvSpPr>
          <p:cNvPr id="14" name="CuadroTexto 13"/>
          <p:cNvSpPr txBox="1"/>
          <p:nvPr/>
        </p:nvSpPr>
        <p:spPr>
          <a:xfrm rot="10800000">
            <a:off x="11154730" y="342240"/>
            <a:ext cx="1292662" cy="6100003"/>
          </a:xfrm>
          <a:prstGeom prst="rect">
            <a:avLst/>
          </a:prstGeom>
          <a:noFill/>
        </p:spPr>
        <p:txBody>
          <a:bodyPr vert="vert270" wrap="square" rtlCol="0">
            <a:spAutoFit/>
          </a:bodyPr>
          <a:lstStyle/>
          <a:p>
            <a:pPr algn="just"/>
            <a:endParaRPr lang="es-ES" dirty="0" smtClean="0">
              <a:solidFill>
                <a:schemeClr val="bg1"/>
              </a:solidFill>
            </a:endParaRPr>
          </a:p>
          <a:p>
            <a:r>
              <a:rPr lang="ca-ES" dirty="0">
                <a:solidFill>
                  <a:schemeClr val="bg1"/>
                </a:solidFill>
              </a:rPr>
              <a:t>PROGRAMA DE CAPACITACIÓN EN ATENCIÓN INTEGRAL A VÍCTIMAS DE TORTURA Y OTRAS GRAVES VIOLACIONES DE LOS DERECHOS </a:t>
            </a:r>
            <a:r>
              <a:rPr lang="ca-ES" dirty="0" smtClean="0">
                <a:solidFill>
                  <a:schemeClr val="bg1"/>
                </a:solidFill>
              </a:rPr>
              <a:t>HUMANOS</a:t>
            </a:r>
            <a:endParaRPr lang="es-ES" dirty="0" smtClean="0">
              <a:solidFill>
                <a:schemeClr val="bg1"/>
              </a:solidFill>
            </a:endParaRPr>
          </a:p>
        </p:txBody>
      </p:sp>
      <p:sp>
        <p:nvSpPr>
          <p:cNvPr id="10" name="Rectángulo 9"/>
          <p:cNvSpPr/>
          <p:nvPr/>
        </p:nvSpPr>
        <p:spPr>
          <a:xfrm>
            <a:off x="1094631" y="4510531"/>
            <a:ext cx="9285913" cy="20300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a:p>
          <a:p>
            <a:pPr algn="just"/>
            <a:r>
              <a:rPr lang="es-ES" sz="1400" dirty="0"/>
              <a:t>La metodología de los seminarios se ha basado en la divulgación de contenidos especializados y la </a:t>
            </a:r>
            <a:r>
              <a:rPr lang="es-ES" sz="1400" dirty="0" err="1"/>
              <a:t>intervisión</a:t>
            </a:r>
            <a:r>
              <a:rPr lang="es-ES" sz="1400" dirty="0"/>
              <a:t> de casos prácticos de interés. Se ha compuesto por 10 </a:t>
            </a:r>
            <a:r>
              <a:rPr lang="es-ES" sz="1400" dirty="0" smtClean="0"/>
              <a:t>seminarios independientes, </a:t>
            </a:r>
            <a:r>
              <a:rPr lang="es-ES" sz="1400" dirty="0"/>
              <a:t>organizados de forma que facilitaran que cada profesional se inscribiera en los que le resulten de mayor interés.</a:t>
            </a:r>
            <a:endParaRPr lang="ca-ES" sz="1400" dirty="0"/>
          </a:p>
          <a:p>
            <a:pPr algn="just"/>
            <a:endParaRPr lang="ca-ES" sz="1400" dirty="0"/>
          </a:p>
          <a:p>
            <a:pPr algn="just"/>
            <a:r>
              <a:rPr lang="es-ES" sz="1400" dirty="0"/>
              <a:t>La plataforma creada para la ocasión ha servido de canal de intercambio y revisión de todo lo ocurrido en el marco del curso y los seminarios se han hecho a través del canal zoom. El resumen final nos hace apreciar </a:t>
            </a:r>
            <a:r>
              <a:rPr lang="es-ES" sz="1400" dirty="0" smtClean="0"/>
              <a:t>cerca de 400 </a:t>
            </a:r>
            <a:r>
              <a:rPr lang="es-ES" sz="1400" dirty="0"/>
              <a:t>alumnos inscritos, y más de </a:t>
            </a:r>
            <a:r>
              <a:rPr lang="es-ES" sz="1400" dirty="0" smtClean="0"/>
              <a:t>800.000 </a:t>
            </a:r>
            <a:r>
              <a:rPr lang="es-ES" sz="1400" dirty="0"/>
              <a:t>consultas durante el año </a:t>
            </a:r>
            <a:r>
              <a:rPr lang="es-ES" sz="1400" dirty="0" smtClean="0"/>
              <a:t>2023 </a:t>
            </a:r>
            <a:r>
              <a:rPr lang="es-ES" sz="1400" dirty="0"/>
              <a:t>en la web creada para el curso.</a:t>
            </a:r>
            <a:endParaRPr lang="ca-ES" sz="1400" dirty="0"/>
          </a:p>
          <a:p>
            <a:pPr algn="just"/>
            <a:endParaRPr lang="ca-ES" sz="1400" dirty="0"/>
          </a:p>
        </p:txBody>
      </p:sp>
      <p:sp>
        <p:nvSpPr>
          <p:cNvPr id="2" name="Marcador de número de diapositiva 1"/>
          <p:cNvSpPr>
            <a:spLocks noGrp="1"/>
          </p:cNvSpPr>
          <p:nvPr>
            <p:ph type="sldNum" sz="quarter" idx="12"/>
          </p:nvPr>
        </p:nvSpPr>
        <p:spPr>
          <a:xfrm>
            <a:off x="9965980" y="6058711"/>
            <a:ext cx="1062155" cy="490599"/>
          </a:xfrm>
        </p:spPr>
        <p:txBody>
          <a:bodyPr/>
          <a:lstStyle/>
          <a:p>
            <a:fld id="{6BAD7BB6-0354-40DF-9970-7EA2C2631566}" type="slidenum">
              <a:rPr lang="es-ES" smtClean="0">
                <a:solidFill>
                  <a:schemeClr val="tx1"/>
                </a:solidFill>
              </a:rPr>
              <a:t>16</a:t>
            </a:fld>
            <a:endParaRPr lang="es-ES" dirty="0">
              <a:solidFill>
                <a:schemeClr val="tx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92" y="251824"/>
            <a:ext cx="3229988" cy="37238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870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pic>
        <p:nvPicPr>
          <p:cNvPr id="8" name="Imagen 7"/>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s-ES" dirty="0"/>
          </a:p>
        </p:txBody>
      </p:sp>
      <p:sp>
        <p:nvSpPr>
          <p:cNvPr id="14" name="CuadroTexto 13"/>
          <p:cNvSpPr txBox="1"/>
          <p:nvPr/>
        </p:nvSpPr>
        <p:spPr>
          <a:xfrm rot="10800000">
            <a:off x="11460670" y="1172819"/>
            <a:ext cx="1015663" cy="6056937"/>
          </a:xfrm>
          <a:prstGeom prst="rect">
            <a:avLst/>
          </a:prstGeom>
          <a:noFill/>
        </p:spPr>
        <p:txBody>
          <a:bodyPr vert="vert270" wrap="square" rtlCol="0">
            <a:spAutoFit/>
          </a:bodyPr>
          <a:lstStyle/>
          <a:p>
            <a:pPr algn="just"/>
            <a:endParaRPr lang="es-ES" dirty="0" smtClean="0">
              <a:solidFill>
                <a:schemeClr val="bg1"/>
              </a:solidFill>
            </a:endParaRPr>
          </a:p>
          <a:p>
            <a:pPr algn="just"/>
            <a:endParaRPr lang="es-ES" dirty="0" smtClean="0">
              <a:solidFill>
                <a:schemeClr val="bg1"/>
              </a:solidFill>
            </a:endParaRPr>
          </a:p>
          <a:p>
            <a:pPr algn="just"/>
            <a:r>
              <a:rPr lang="es-ES" dirty="0">
                <a:solidFill>
                  <a:schemeClr val="bg1"/>
                </a:solidFill>
              </a:rPr>
              <a:t>OTRAS INTERVENCIONES TERAPÉUTICAS</a:t>
            </a:r>
          </a:p>
        </p:txBody>
      </p:sp>
      <p:graphicFrame>
        <p:nvGraphicFramePr>
          <p:cNvPr id="2" name="Tabla 1"/>
          <p:cNvGraphicFramePr>
            <a:graphicFrameLocks noGrp="1"/>
          </p:cNvGraphicFramePr>
          <p:nvPr>
            <p:extLst>
              <p:ext uri="{D42A27DB-BD31-4B8C-83A1-F6EECF244321}">
                <p14:modId xmlns:p14="http://schemas.microsoft.com/office/powerpoint/2010/main" val="2046584121"/>
              </p:ext>
            </p:extLst>
          </p:nvPr>
        </p:nvGraphicFramePr>
        <p:xfrm>
          <a:off x="1120037" y="484713"/>
          <a:ext cx="9206721" cy="6065520"/>
        </p:xfrm>
        <a:graphic>
          <a:graphicData uri="http://schemas.openxmlformats.org/drawingml/2006/table">
            <a:tbl>
              <a:tblPr firstRow="1" bandRow="1">
                <a:tableStyleId>{93296810-A885-4BE3-A3E7-6D5BEEA58F35}</a:tableStyleId>
              </a:tblPr>
              <a:tblGrid>
                <a:gridCol w="3068907">
                  <a:extLst>
                    <a:ext uri="{9D8B030D-6E8A-4147-A177-3AD203B41FA5}">
                      <a16:colId xmlns:a16="http://schemas.microsoft.com/office/drawing/2014/main" val="2258170247"/>
                    </a:ext>
                  </a:extLst>
                </a:gridCol>
                <a:gridCol w="3068907">
                  <a:extLst>
                    <a:ext uri="{9D8B030D-6E8A-4147-A177-3AD203B41FA5}">
                      <a16:colId xmlns:a16="http://schemas.microsoft.com/office/drawing/2014/main" val="2687597261"/>
                    </a:ext>
                  </a:extLst>
                </a:gridCol>
                <a:gridCol w="3068907">
                  <a:extLst>
                    <a:ext uri="{9D8B030D-6E8A-4147-A177-3AD203B41FA5}">
                      <a16:colId xmlns:a16="http://schemas.microsoft.com/office/drawing/2014/main" val="330405071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1400" dirty="0" err="1" smtClean="0">
                          <a:solidFill>
                            <a:schemeClr val="bg1"/>
                          </a:solidFill>
                        </a:rPr>
                        <a:t>Sesiones</a:t>
                      </a:r>
                      <a:r>
                        <a:rPr lang="ca-ES" sz="1400" dirty="0" smtClean="0">
                          <a:solidFill>
                            <a:schemeClr val="bg1"/>
                          </a:solidFill>
                        </a:rPr>
                        <a:t> </a:t>
                      </a:r>
                      <a:r>
                        <a:rPr lang="ca-ES" sz="1400" dirty="0" err="1" smtClean="0">
                          <a:solidFill>
                            <a:schemeClr val="bg1"/>
                          </a:solidFill>
                        </a:rPr>
                        <a:t>individuales</a:t>
                      </a:r>
                      <a:endParaRPr lang="ca-ES" sz="1400" dirty="0" smtClean="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ca-ES" sz="1400" dirty="0" smtClean="0">
                          <a:solidFill>
                            <a:schemeClr val="bg1"/>
                          </a:solidFill>
                        </a:rPr>
                        <a:t>y </a:t>
                      </a:r>
                      <a:r>
                        <a:rPr lang="ca-ES" sz="1400" dirty="0" err="1" smtClean="0">
                          <a:solidFill>
                            <a:schemeClr val="bg1"/>
                          </a:solidFill>
                        </a:rPr>
                        <a:t>grupales</a:t>
                      </a:r>
                      <a:r>
                        <a:rPr lang="ca-ES" sz="1400" dirty="0" smtClean="0">
                          <a:solidFill>
                            <a:schemeClr val="bg1"/>
                          </a:solidFill>
                        </a:rPr>
                        <a:t> de art teràpia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ca-ES" sz="1400" dirty="0" smtClean="0">
                        <a:solidFill>
                          <a:schemeClr val="bg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ES" sz="1400" b="0" dirty="0" smtClean="0">
                          <a:solidFill>
                            <a:schemeClr val="bg1"/>
                          </a:solidFill>
                        </a:rPr>
                        <a:t>La posibilidad de expresarse a través de distintos materiales artísticos genera una nueva vía de comunicación con uno mismo acogiendo paulatinamente lo que va surgiendo. La arte terapia trata de acompañar a la persona hacia el reencuentro con sus capacidades para sostenerse a sí mismo. El trabajo se articula sobre la base de dos ejes: por un lado la elaboración con los materiales artísticos y por otro, el trabajo con la transferencia y la creación de un nuevo vínculo entre el profesional y la beneficiaria. La arte terapia, además, ha ofrecido un espacio para la investigación y descubrirse a través de los procesos creadores.</a:t>
                      </a:r>
                    </a:p>
                    <a:p>
                      <a:endParaRPr lang="es-ES" sz="1400" b="0" dirty="0">
                        <a:solidFill>
                          <a:schemeClr val="bg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1400" dirty="0" err="1" smtClean="0">
                          <a:solidFill>
                            <a:schemeClr val="bg1"/>
                          </a:solidFill>
                        </a:rPr>
                        <a:t>Sesiones</a:t>
                      </a:r>
                      <a:r>
                        <a:rPr lang="ca-ES" sz="1400" dirty="0" smtClean="0">
                          <a:solidFill>
                            <a:schemeClr val="bg1"/>
                          </a:solidFill>
                        </a:rPr>
                        <a:t> </a:t>
                      </a:r>
                      <a:r>
                        <a:rPr lang="ca-ES" sz="1400" dirty="0" err="1" smtClean="0">
                          <a:solidFill>
                            <a:schemeClr val="bg1"/>
                          </a:solidFill>
                        </a:rPr>
                        <a:t>individuales</a:t>
                      </a:r>
                      <a:r>
                        <a:rPr lang="ca-ES" sz="1400" dirty="0" smtClean="0">
                          <a:solidFill>
                            <a:schemeClr val="bg1"/>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sz="1400" dirty="0" smtClean="0">
                          <a:solidFill>
                            <a:schemeClr val="bg1"/>
                          </a:solidFill>
                        </a:rPr>
                        <a:t>y </a:t>
                      </a:r>
                      <a:r>
                        <a:rPr lang="ca-ES" sz="1400" dirty="0" err="1" smtClean="0">
                          <a:solidFill>
                            <a:schemeClr val="bg1"/>
                          </a:solidFill>
                        </a:rPr>
                        <a:t>grupales</a:t>
                      </a:r>
                      <a:r>
                        <a:rPr lang="ca-ES" sz="1400" dirty="0" smtClean="0">
                          <a:solidFill>
                            <a:schemeClr val="bg1"/>
                          </a:solidFill>
                        </a:rPr>
                        <a:t> de DMT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ca-ES" sz="1400" dirty="0" smtClean="0">
                        <a:solidFill>
                          <a:schemeClr val="bg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ES" sz="1400" b="0" dirty="0" smtClean="0">
                          <a:solidFill>
                            <a:schemeClr val="bg1"/>
                          </a:solidFill>
                        </a:rPr>
                        <a:t>La Danza Movimiento Terapia trabaja a través del desarrollo de la autoconciencia integral, es decir cuerpo-mente. Las personas que emprenden un proceso terapéutico de este tipo toman contacto consigo mismas, con sus necesidades corporales que responden a una necesidad psíquica y viceversa. A través del movimiento se abre un proceso creativo en el que la persona descubre y crea nuevas formas de comunicación que no tienen que ver con el hecho verbal, sino más bien con una afinación del hecho sensorial. Al tomar contacto con el cuerpo, la persona no sólo aprende a escucharse y reconocer sus necesidades, sino a reconocerse a sí misma ya trabajar la integridad de su ser de una manera positiva y constructiva.</a:t>
                      </a:r>
                    </a:p>
                    <a:p>
                      <a:endParaRPr lang="es-ES" sz="1400" b="0" dirty="0">
                        <a:solidFill>
                          <a:schemeClr val="bg1"/>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ca-ES" sz="1400" dirty="0" err="1" smtClean="0">
                          <a:solidFill>
                            <a:schemeClr val="bg1"/>
                          </a:solidFill>
                        </a:rPr>
                        <a:t>Actividades</a:t>
                      </a:r>
                      <a:r>
                        <a:rPr lang="ca-ES" sz="1400" dirty="0" smtClean="0">
                          <a:solidFill>
                            <a:schemeClr val="bg1"/>
                          </a:solidFill>
                        </a:rPr>
                        <a:t> </a:t>
                      </a:r>
                      <a:r>
                        <a:rPr lang="ca-ES" sz="1400" dirty="0" err="1" smtClean="0">
                          <a:solidFill>
                            <a:schemeClr val="bg1"/>
                          </a:solidFill>
                        </a:rPr>
                        <a:t>socioculturales</a:t>
                      </a:r>
                      <a:r>
                        <a:rPr lang="ca-ES" sz="1400" dirty="0" smtClean="0">
                          <a:solidFill>
                            <a:schemeClr val="bg1"/>
                          </a:solidFill>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ca-ES" sz="1400" b="0" dirty="0" smtClean="0">
                        <a:solidFill>
                          <a:schemeClr val="bg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ES" sz="1400" b="0" dirty="0" smtClean="0">
                          <a:solidFill>
                            <a:schemeClr val="bg1"/>
                          </a:solidFill>
                        </a:rPr>
                        <a:t>El colectivo de personas recién llegadas se encuentran con necesidades comunes en el país de acogida como son el conocimiento del entorno, el conocimiento del idioma, los trámites administrativos y laborales, la red social y cultural, etc. Es así como entendemos la intervención interdisciplinar en el seno del propio centro y la importancia caudal en el factor grupal, la red relacional y el conocimiento del entorno, piezas angulares de este proyecto. Todo esto nos lleva a buscar espacios lúdicos que fomenten el encuentro, el descubrimiento de la nueva cultura y la ayuda mutua.</a:t>
                      </a:r>
                    </a:p>
                    <a:p>
                      <a:endParaRPr lang="es-ES" sz="1400" b="0" dirty="0">
                        <a:solidFill>
                          <a:schemeClr val="bg1"/>
                        </a:solidFill>
                      </a:endParaRPr>
                    </a:p>
                  </a:txBody>
                  <a:tcPr/>
                </a:tc>
                <a:extLst>
                  <a:ext uri="{0D108BD9-81ED-4DB2-BD59-A6C34878D82A}">
                    <a16:rowId xmlns:a16="http://schemas.microsoft.com/office/drawing/2014/main" val="1642834016"/>
                  </a:ext>
                </a:extLst>
              </a:tr>
            </a:tbl>
          </a:graphicData>
        </a:graphic>
      </p:graphicFrame>
      <p:sp>
        <p:nvSpPr>
          <p:cNvPr id="3" name="Marcador de número de diapositiva 2"/>
          <p:cNvSpPr>
            <a:spLocks noGrp="1"/>
          </p:cNvSpPr>
          <p:nvPr>
            <p:ph type="sldNum" sz="quarter" idx="12"/>
          </p:nvPr>
        </p:nvSpPr>
        <p:spPr>
          <a:xfrm>
            <a:off x="9972411" y="6003944"/>
            <a:ext cx="1062155" cy="490599"/>
          </a:xfrm>
        </p:spPr>
        <p:txBody>
          <a:bodyPr/>
          <a:lstStyle/>
          <a:p>
            <a:fld id="{6BAD7BB6-0354-40DF-9970-7EA2C2631566}" type="slidenum">
              <a:rPr lang="es-ES" smtClean="0">
                <a:solidFill>
                  <a:schemeClr val="tx1"/>
                </a:solidFill>
              </a:rPr>
              <a:t>17</a:t>
            </a:fld>
            <a:endParaRPr lang="es-ES" dirty="0">
              <a:solidFill>
                <a:schemeClr val="tx1"/>
              </a:solidFill>
            </a:endParaRPr>
          </a:p>
        </p:txBody>
      </p:sp>
    </p:spTree>
    <p:extLst>
      <p:ext uri="{BB962C8B-B14F-4D97-AF65-F5344CB8AC3E}">
        <p14:creationId xmlns:p14="http://schemas.microsoft.com/office/powerpoint/2010/main" val="190201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smtClean="0"/>
          </a:p>
          <a:p>
            <a:pPr algn="just"/>
            <a:r>
              <a:rPr lang="es-ES" sz="1400" dirty="0"/>
              <a:t>La firme creencia en el trabajo de divulgación y formación tiene un gran objetivo: fomentar la detección precoz y el trabajo integrativo. Todo ello favorece la reparación del trauma y la prevención de la transmisión transgeneracional. El Centro EXIL lleva 22 años en Barcelona ofreciendo asistencia médica, psicológica y social, así como otras terapias complementarias, a personas que han sufrido violaciones de derechos humanos, violencia machista y tortura. La idea de red que sostiene a las víctimas es, a la vez, una metáfora de una malla tejida por profesionales y personas afectadas que hacen de tejedores y tejedoras con una idea compartida. Así, el enfoque debe ser también compartido para cubrir todos los espacios posibles y no permitir que se generen agujeros por los que pueda fallar la intervención común. Siguiendo la metáfora, la capacitación trata de fortalecer esta malla con un método de trabajo común fruto de la experiencia y la proximidad.</a:t>
            </a:r>
            <a:endParaRPr lang="ca-ES" sz="1400" dirty="0"/>
          </a:p>
        </p:txBody>
      </p:sp>
      <p:sp>
        <p:nvSpPr>
          <p:cNvPr id="14" name="CuadroTexto 13"/>
          <p:cNvSpPr txBox="1"/>
          <p:nvPr/>
        </p:nvSpPr>
        <p:spPr>
          <a:xfrm>
            <a:off x="-61176" y="357810"/>
            <a:ext cx="1015663" cy="6056937"/>
          </a:xfrm>
          <a:prstGeom prst="rect">
            <a:avLst/>
          </a:prstGeom>
          <a:noFill/>
        </p:spPr>
        <p:txBody>
          <a:bodyPr vert="vert270" wrap="square" rtlCol="0">
            <a:spAutoFit/>
          </a:bodyPr>
          <a:lstStyle/>
          <a:p>
            <a:pPr algn="just"/>
            <a:endParaRPr lang="es-ES" dirty="0" smtClean="0"/>
          </a:p>
          <a:p>
            <a:pPr algn="just"/>
            <a:endParaRPr lang="es-ES" dirty="0" smtClean="0"/>
          </a:p>
          <a:p>
            <a:pPr algn="just"/>
            <a:r>
              <a:rPr lang="es-ES" dirty="0" smtClean="0"/>
              <a:t>ACTIVITATS DE FORMACIÓ I SENSIBILITZACIÓ</a:t>
            </a:r>
            <a:endParaRPr lang="es-ES" dirty="0"/>
          </a:p>
        </p:txBody>
      </p:sp>
      <p:sp>
        <p:nvSpPr>
          <p:cNvPr id="20" name="Rectángulo 19"/>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pic>
        <p:nvPicPr>
          <p:cNvPr id="21" name="Imagen 20"/>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2" name="Rectángulo 21"/>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dirty="0">
                <a:solidFill>
                  <a:schemeClr val="bg1"/>
                </a:solidFill>
              </a:rPr>
              <a:t>ACTIVIDADES DE FORMACIÓN Y </a:t>
            </a:r>
            <a:r>
              <a:rPr lang="es-ES" dirty="0" smtClean="0">
                <a:solidFill>
                  <a:schemeClr val="bg1"/>
                </a:solidFill>
              </a:rPr>
              <a:t>SENSIBILIZACIÓN</a:t>
            </a:r>
            <a:endParaRPr lang="es-ES" b="1" dirty="0"/>
          </a:p>
        </p:txBody>
      </p:sp>
      <p:sp>
        <p:nvSpPr>
          <p:cNvPr id="2" name="Marcador de número de diapositiva 1"/>
          <p:cNvSpPr>
            <a:spLocks noGrp="1"/>
          </p:cNvSpPr>
          <p:nvPr>
            <p:ph type="sldNum" sz="quarter" idx="12"/>
          </p:nvPr>
        </p:nvSpPr>
        <p:spPr>
          <a:xfrm>
            <a:off x="9925534" y="6003944"/>
            <a:ext cx="1062155" cy="490599"/>
          </a:xfrm>
        </p:spPr>
        <p:txBody>
          <a:bodyPr/>
          <a:lstStyle/>
          <a:p>
            <a:fld id="{6BAD7BB6-0354-40DF-9970-7EA2C2631566}" type="slidenum">
              <a:rPr lang="es-ES" smtClean="0">
                <a:solidFill>
                  <a:schemeClr val="tx1"/>
                </a:solidFill>
              </a:rPr>
              <a:t>18</a:t>
            </a:fld>
            <a:endParaRPr lang="es-ES" dirty="0">
              <a:solidFill>
                <a:schemeClr val="tx1"/>
              </a:solidFill>
            </a:endParaRPr>
          </a:p>
        </p:txBody>
      </p:sp>
      <p:pic>
        <p:nvPicPr>
          <p:cNvPr id="16" name="Imagen 15" descr="C:\Users\bernat\Desktop\ESCRIPTORI\Activitats 2023\FOTOS 2023\IMG-20230419-WA0006.jpg"/>
          <p:cNvPicPr/>
          <p:nvPr/>
        </p:nvPicPr>
        <p:blipFill rotWithShape="1">
          <a:blip r:embed="rId3" cstate="print">
            <a:extLst>
              <a:ext uri="{28A0092B-C50C-407E-A947-70E740481C1C}">
                <a14:useLocalDpi xmlns:a14="http://schemas.microsoft.com/office/drawing/2010/main" val="0"/>
              </a:ext>
            </a:extLst>
          </a:blip>
          <a:srcRect l="11445" r="13237" b="-208"/>
          <a:stretch/>
        </p:blipFill>
        <p:spPr bwMode="auto">
          <a:xfrm>
            <a:off x="1805082" y="277897"/>
            <a:ext cx="1946970" cy="1906973"/>
          </a:xfrm>
          <a:prstGeom prst="rect">
            <a:avLst/>
          </a:prstGeom>
          <a:noFill/>
          <a:ln>
            <a:solidFill>
              <a:schemeClr val="accent6"/>
            </a:solidFill>
          </a:ln>
          <a:extLst>
            <a:ext uri="{53640926-AAD7-44D8-BBD7-CCE9431645EC}">
              <a14:shadowObscured xmlns:a14="http://schemas.microsoft.com/office/drawing/2010/main"/>
            </a:ext>
          </a:extLst>
        </p:spPr>
      </p:pic>
      <p:pic>
        <p:nvPicPr>
          <p:cNvPr id="17" name="Imagen 16" descr="C:\Users\bernat\Desktop\ESCRIPTORI\Activitats 2023\FOTOS 2023\1 de desembre\IMG-20231213-WA0013.jpg"/>
          <p:cNvPicPr/>
          <p:nvPr/>
        </p:nvPicPr>
        <p:blipFill rotWithShape="1">
          <a:blip r:embed="rId4" cstate="print">
            <a:extLst>
              <a:ext uri="{28A0092B-C50C-407E-A947-70E740481C1C}">
                <a14:useLocalDpi xmlns:a14="http://schemas.microsoft.com/office/drawing/2010/main" val="0"/>
              </a:ext>
            </a:extLst>
          </a:blip>
          <a:srcRect l="22837" b="921"/>
          <a:stretch/>
        </p:blipFill>
        <p:spPr bwMode="auto">
          <a:xfrm>
            <a:off x="2335834" y="4741851"/>
            <a:ext cx="2753001" cy="1938131"/>
          </a:xfrm>
          <a:prstGeom prst="rect">
            <a:avLst/>
          </a:prstGeom>
          <a:noFill/>
          <a:ln>
            <a:solidFill>
              <a:schemeClr val="accent6"/>
            </a:solidFill>
          </a:ln>
          <a:extLst>
            <a:ext uri="{53640926-AAD7-44D8-BBD7-CCE9431645EC}">
              <a14:shadowObscured xmlns:a14="http://schemas.microsoft.com/office/drawing/2010/main"/>
            </a:ext>
          </a:extLst>
        </p:spPr>
      </p:pic>
      <p:pic>
        <p:nvPicPr>
          <p:cNvPr id="27" name="Imagen 26" descr="C:\Users\bernat\Desktop\ESCRIPTORI\ONU FORMACION 2022\Fotos\Foto 2º Seminari 2022.jpeg"/>
          <p:cNvPicPr/>
          <p:nvPr/>
        </p:nvPicPr>
        <p:blipFill rotWithShape="1">
          <a:blip r:embed="rId5" cstate="print">
            <a:extLst>
              <a:ext uri="{28A0092B-C50C-407E-A947-70E740481C1C}">
                <a14:useLocalDpi xmlns:a14="http://schemas.microsoft.com/office/drawing/2010/main" val="0"/>
              </a:ext>
            </a:extLst>
          </a:blip>
          <a:srcRect l="4838" t="12328" r="12105" b="5356"/>
          <a:stretch/>
        </p:blipFill>
        <p:spPr bwMode="auto">
          <a:xfrm>
            <a:off x="7414182" y="511284"/>
            <a:ext cx="2730828" cy="1637374"/>
          </a:xfrm>
          <a:prstGeom prst="rect">
            <a:avLst/>
          </a:prstGeom>
          <a:noFill/>
          <a:ln>
            <a:solidFill>
              <a:schemeClr val="accent6"/>
            </a:solidFill>
          </a:ln>
          <a:extLst>
            <a:ext uri="{53640926-AAD7-44D8-BBD7-CCE9431645EC}">
              <a14:shadowObscured xmlns:a14="http://schemas.microsoft.com/office/drawing/2010/main"/>
            </a:ext>
          </a:extLst>
        </p:spPr>
      </p:pic>
      <p:pic>
        <p:nvPicPr>
          <p:cNvPr id="15" name="Imagen 14" descr="C:\Users\bernat\Desktop\ESCRIPTORI\Activitats 2023\FOTOS 2023\Fotos activitats 2023\Conferencia Jorge Barudy 28.2.2023. NNUU.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385" y="4644423"/>
            <a:ext cx="2204006" cy="2025609"/>
          </a:xfrm>
          <a:prstGeom prst="rect">
            <a:avLst/>
          </a:prstGeom>
          <a:noFill/>
          <a:ln>
            <a:solidFill>
              <a:schemeClr val="accent6"/>
            </a:solidFill>
          </a:ln>
        </p:spPr>
      </p:pic>
      <p:pic>
        <p:nvPicPr>
          <p:cNvPr id="23" name="Imagen 22" descr="C:\Users\bernat\Desktop\ESCRIPTORI\Activitats 2023\FOTOS 2023\Encuentro 21.7.2023\IMG20230721122751_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9482" y="357810"/>
            <a:ext cx="3135843" cy="1827060"/>
          </a:xfrm>
          <a:prstGeom prst="rect">
            <a:avLst/>
          </a:prstGeom>
          <a:noFill/>
          <a:ln>
            <a:solidFill>
              <a:schemeClr val="accent6"/>
            </a:solidFill>
          </a:ln>
        </p:spPr>
      </p:pic>
    </p:spTree>
    <p:extLst>
      <p:ext uri="{BB962C8B-B14F-4D97-AF65-F5344CB8AC3E}">
        <p14:creationId xmlns:p14="http://schemas.microsoft.com/office/powerpoint/2010/main" val="407107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ca-ES" sz="1400" dirty="0" smtClean="0"/>
          </a:p>
          <a:p>
            <a:endParaRPr lang="ca-ES" sz="1400" dirty="0"/>
          </a:p>
          <a:p>
            <a:endParaRPr lang="ca-ES" sz="1400" dirty="0" smtClean="0"/>
          </a:p>
          <a:p>
            <a:endParaRPr lang="ca-ES" sz="1400" dirty="0"/>
          </a:p>
          <a:p>
            <a:endParaRPr lang="ca-ES" sz="1400" dirty="0" smtClean="0"/>
          </a:p>
          <a:p>
            <a:endParaRPr lang="ca-ES" sz="1400" dirty="0"/>
          </a:p>
          <a:p>
            <a:endParaRPr lang="ca-ES" sz="1400" dirty="0" smtClean="0"/>
          </a:p>
          <a:p>
            <a:endParaRPr lang="ca-ES" sz="1400" dirty="0"/>
          </a:p>
          <a:p>
            <a:endParaRPr lang="ca-ES" sz="1400" dirty="0" smtClean="0"/>
          </a:p>
          <a:p>
            <a:endParaRPr lang="ca-ES" sz="1400" dirty="0"/>
          </a:p>
          <a:p>
            <a:endParaRPr lang="ca-ES" sz="1400" dirty="0" smtClean="0"/>
          </a:p>
          <a:p>
            <a:endParaRPr lang="ca-ES" sz="1400" dirty="0"/>
          </a:p>
          <a:p>
            <a:endParaRPr lang="ca-ES" sz="1400" dirty="0" smtClean="0"/>
          </a:p>
          <a:p>
            <a:endParaRPr lang="ca-ES" sz="1400" dirty="0"/>
          </a:p>
          <a:p>
            <a:endParaRPr lang="ca-ES" sz="1400" dirty="0" smtClean="0"/>
          </a:p>
        </p:txBody>
      </p:sp>
      <p:pic>
        <p:nvPicPr>
          <p:cNvPr id="19" name="Imagen 18"/>
          <p:cNvPicPr>
            <a:picLocks noChangeAspect="1"/>
          </p:cNvPicPr>
          <p:nvPr/>
        </p:nvPicPr>
        <p:blipFill rotWithShape="1">
          <a:blip r:embed="rId2" cstate="print">
            <a:extLst>
              <a:ext uri="{28A0092B-C50C-407E-A947-70E740481C1C}">
                <a14:useLocalDpi xmlns:a14="http://schemas.microsoft.com/office/drawing/2010/main" val="0"/>
              </a:ext>
            </a:extLst>
          </a:blip>
          <a:srcRect t="20106"/>
          <a:stretch/>
        </p:blipFill>
        <p:spPr>
          <a:xfrm>
            <a:off x="6531955" y="367361"/>
            <a:ext cx="2456379" cy="1431490"/>
          </a:xfrm>
          <a:prstGeom prst="rect">
            <a:avLst/>
          </a:prstGeom>
          <a:ln>
            <a:noFill/>
          </a:ln>
          <a:effectLst>
            <a:outerShdw blurRad="292100" dist="139700" dir="2700000" algn="tl" rotWithShape="0">
              <a:srgbClr val="333333">
                <a:alpha val="65000"/>
              </a:srgbClr>
            </a:outerShdw>
          </a:effectLst>
        </p:spPr>
      </p:pic>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491432" y="2440201"/>
            <a:ext cx="2831166" cy="884167"/>
          </a:xfrm>
          <a:prstGeom prst="rect">
            <a:avLst/>
          </a:prstGeom>
          <a:ln>
            <a:noFill/>
          </a:ln>
          <a:effectLst>
            <a:outerShdw blurRad="292100" dist="139700" dir="2700000" algn="tl" rotWithShape="0">
              <a:srgbClr val="333333">
                <a:alpha val="65000"/>
              </a:srgbClr>
            </a:outerShdw>
          </a:effectLst>
        </p:spPr>
      </p:pic>
      <p:pic>
        <p:nvPicPr>
          <p:cNvPr id="21" name="Imagen 20"/>
          <p:cNvPicPr>
            <a:picLocks noChangeAspect="1"/>
          </p:cNvPicPr>
          <p:nvPr/>
        </p:nvPicPr>
        <p:blipFill rotWithShape="1">
          <a:blip r:embed="rId4" cstate="print">
            <a:extLst>
              <a:ext uri="{28A0092B-C50C-407E-A947-70E740481C1C}">
                <a14:useLocalDpi xmlns:a14="http://schemas.microsoft.com/office/drawing/2010/main" val="0"/>
              </a:ext>
            </a:extLst>
          </a:blip>
          <a:srcRect t="34832"/>
          <a:stretch/>
        </p:blipFill>
        <p:spPr>
          <a:xfrm>
            <a:off x="2678199" y="4665372"/>
            <a:ext cx="2457633" cy="805212"/>
          </a:xfrm>
          <a:prstGeom prst="rect">
            <a:avLst/>
          </a:prstGeom>
          <a:ln>
            <a:noFill/>
          </a:ln>
          <a:effectLst>
            <a:outerShdw blurRad="292100" dist="139700" dir="2700000" algn="tl" rotWithShape="0">
              <a:srgbClr val="333333">
                <a:alpha val="65000"/>
              </a:srgbClr>
            </a:outerShdw>
          </a:effectLst>
        </p:spPr>
      </p:pic>
      <p:pic>
        <p:nvPicPr>
          <p:cNvPr id="22" name="Imagen 21"/>
          <p:cNvPicPr>
            <a:picLocks noChangeAspect="1"/>
          </p:cNvPicPr>
          <p:nvPr/>
        </p:nvPicPr>
        <p:blipFill rotWithShape="1">
          <a:blip r:embed="rId5">
            <a:extLst>
              <a:ext uri="{28A0092B-C50C-407E-A947-70E740481C1C}">
                <a14:useLocalDpi xmlns:a14="http://schemas.microsoft.com/office/drawing/2010/main" val="0"/>
              </a:ext>
            </a:extLst>
          </a:blip>
          <a:srcRect t="28807"/>
          <a:stretch/>
        </p:blipFill>
        <p:spPr>
          <a:xfrm>
            <a:off x="6435039" y="2335223"/>
            <a:ext cx="2580726" cy="1094124"/>
          </a:xfrm>
          <a:prstGeom prst="rect">
            <a:avLst/>
          </a:prstGeom>
          <a:ln>
            <a:noFill/>
          </a:ln>
          <a:effectLst>
            <a:outerShdw blurRad="292100" dist="139700" dir="2700000" algn="tl" rotWithShape="0">
              <a:srgbClr val="333333">
                <a:alpha val="65000"/>
              </a:srgbClr>
            </a:outerShdw>
          </a:effectLst>
        </p:spPr>
      </p:pic>
      <p:sp>
        <p:nvSpPr>
          <p:cNvPr id="15" name="Rectángulo 14"/>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860" y="800101"/>
            <a:ext cx="3281288" cy="743198"/>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7"/>
          <a:stretch>
            <a:fillRect/>
          </a:stretch>
        </p:blipFill>
        <p:spPr>
          <a:xfrm>
            <a:off x="6231381" y="4611516"/>
            <a:ext cx="3057525" cy="895350"/>
          </a:xfrm>
          <a:prstGeom prst="rect">
            <a:avLst/>
          </a:prstGeom>
          <a:ln>
            <a:noFill/>
          </a:ln>
          <a:effectLst>
            <a:outerShdw blurRad="292100" dist="139700" dir="2700000" algn="tl" rotWithShape="0">
              <a:srgbClr val="333333">
                <a:alpha val="65000"/>
              </a:srgbClr>
            </a:outerShdw>
          </a:effectLst>
        </p:spPr>
      </p:pic>
      <p:pic>
        <p:nvPicPr>
          <p:cNvPr id="18" name="Imagen 17"/>
          <p:cNvPicPr>
            <a:picLocks noChangeAspect="1"/>
          </p:cNvPicPr>
          <p:nvPr/>
        </p:nvPicPr>
        <p:blipFill>
          <a:blip r:embed="rId8"/>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6" name="Rectángulo 25"/>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a:solidFill>
                  <a:schemeClr val="bg1"/>
                </a:solidFill>
              </a:rPr>
              <a:t>AGRADECIMIENTOS</a:t>
            </a:r>
          </a:p>
        </p:txBody>
      </p:sp>
      <p:sp>
        <p:nvSpPr>
          <p:cNvPr id="3" name="Marcador de número de diapositiva 2"/>
          <p:cNvSpPr>
            <a:spLocks noGrp="1"/>
          </p:cNvSpPr>
          <p:nvPr>
            <p:ph type="sldNum" sz="quarter" idx="12"/>
          </p:nvPr>
        </p:nvSpPr>
        <p:spPr>
          <a:xfrm>
            <a:off x="9999652" y="6003944"/>
            <a:ext cx="1062155" cy="490599"/>
          </a:xfrm>
        </p:spPr>
        <p:txBody>
          <a:bodyPr/>
          <a:lstStyle/>
          <a:p>
            <a:fld id="{6BAD7BB6-0354-40DF-9970-7EA2C2631566}" type="slidenum">
              <a:rPr lang="es-ES" smtClean="0">
                <a:solidFill>
                  <a:schemeClr val="tx1"/>
                </a:solidFill>
              </a:rPr>
              <a:t>19</a:t>
            </a:fld>
            <a:endParaRPr lang="es-ES" dirty="0">
              <a:solidFill>
                <a:schemeClr val="tx1"/>
              </a:solidFill>
            </a:endParaRPr>
          </a:p>
        </p:txBody>
      </p:sp>
    </p:spTree>
    <p:extLst>
      <p:ext uri="{BB962C8B-B14F-4D97-AF65-F5344CB8AC3E}">
        <p14:creationId xmlns:p14="http://schemas.microsoft.com/office/powerpoint/2010/main" val="137720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t>ÍNDEX</a:t>
            </a:r>
            <a:endParaRPr lang="es-ES" b="1" dirty="0"/>
          </a:p>
        </p:txBody>
      </p:sp>
      <p:pic>
        <p:nvPicPr>
          <p:cNvPr id="12" name="Imagen 11"/>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846965771"/>
              </p:ext>
            </p:extLst>
          </p:nvPr>
        </p:nvGraphicFramePr>
        <p:xfrm>
          <a:off x="2021583" y="357814"/>
          <a:ext cx="7271504" cy="6377813"/>
        </p:xfrm>
        <a:graphic>
          <a:graphicData uri="http://schemas.openxmlformats.org/drawingml/2006/table">
            <a:tbl>
              <a:tblPr firstRow="1" bandRow="1">
                <a:tableStyleId>{16D9F66E-5EB9-4882-86FB-DCBF35E3C3E4}</a:tableStyleId>
              </a:tblPr>
              <a:tblGrid>
                <a:gridCol w="463200">
                  <a:extLst>
                    <a:ext uri="{9D8B030D-6E8A-4147-A177-3AD203B41FA5}">
                      <a16:colId xmlns:a16="http://schemas.microsoft.com/office/drawing/2014/main" val="993703798"/>
                    </a:ext>
                  </a:extLst>
                </a:gridCol>
                <a:gridCol w="5962244">
                  <a:extLst>
                    <a:ext uri="{9D8B030D-6E8A-4147-A177-3AD203B41FA5}">
                      <a16:colId xmlns:a16="http://schemas.microsoft.com/office/drawing/2014/main" val="4219043338"/>
                    </a:ext>
                  </a:extLst>
                </a:gridCol>
                <a:gridCol w="846060">
                  <a:extLst>
                    <a:ext uri="{9D8B030D-6E8A-4147-A177-3AD203B41FA5}">
                      <a16:colId xmlns:a16="http://schemas.microsoft.com/office/drawing/2014/main" val="2803316005"/>
                    </a:ext>
                  </a:extLst>
                </a:gridCol>
              </a:tblGrid>
              <a:tr h="477073">
                <a:tc gridSpan="3">
                  <a:txBody>
                    <a:bodyPr/>
                    <a:lstStyle/>
                    <a:p>
                      <a:pPr algn="ctr">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ÍNDEX</a:t>
                      </a:r>
                      <a:r>
                        <a:rPr lang="es-ES" sz="1400" baseline="0" dirty="0" smtClean="0">
                          <a:effectLst/>
                          <a:latin typeface="Calibri" panose="020F0502020204030204" pitchFamily="34" charset="0"/>
                          <a:ea typeface="Calibri" panose="020F0502020204030204" pitchFamily="34" charset="0"/>
                          <a:cs typeface="Times New Roman" panose="02020603050405020304" pitchFamily="18" charset="0"/>
                        </a:rPr>
                        <a:t> DE CONTINGUTS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hMerge="1">
                  <a:txBody>
                    <a:bodyPr/>
                    <a:lstStyle/>
                    <a:p>
                      <a:pPr algn="ctr">
                        <a:lnSpc>
                          <a:spcPct val="107000"/>
                        </a:lnSpc>
                        <a:spcAft>
                          <a:spcPts val="80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hMerge="1">
                  <a:txBody>
                    <a:bodyPr/>
                    <a:lstStyle/>
                    <a:p>
                      <a:pPr>
                        <a:lnSpc>
                          <a:spcPct val="107000"/>
                        </a:lnSpc>
                        <a:spcAft>
                          <a:spcPts val="80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471135328"/>
                  </a:ext>
                </a:extLst>
              </a:tr>
              <a:tr h="383784">
                <a:tc>
                  <a:txBody>
                    <a:bodyPr/>
                    <a:lstStyle/>
                    <a:p>
                      <a:pPr>
                        <a:lnSpc>
                          <a:spcPct val="107000"/>
                        </a:lnSpc>
                        <a:spcAft>
                          <a:spcPts val="800"/>
                        </a:spcAft>
                      </a:pPr>
                      <a:r>
                        <a:rPr lang="es-ES" sz="1400" dirty="0" smtClean="0">
                          <a:effectLst/>
                          <a:latin typeface="+mn-lt"/>
                          <a:ea typeface="+mn-ea"/>
                          <a:cs typeface="+mn-cs"/>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Presentación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19595296"/>
                  </a:ext>
                </a:extLst>
              </a:tr>
              <a:tr h="383784">
                <a:tc>
                  <a:txBody>
                    <a:bodyPr/>
                    <a:lstStyle/>
                    <a:p>
                      <a:pPr>
                        <a:lnSpc>
                          <a:spcPct val="107000"/>
                        </a:lnSpc>
                        <a:spcAft>
                          <a:spcPts val="800"/>
                        </a:spcAft>
                      </a:pPr>
                      <a:r>
                        <a:rPr lang="es-ES" sz="1400" dirty="0" smtClean="0">
                          <a:effectLst/>
                          <a:latin typeface="+mn-lt"/>
                          <a:ea typeface="+mn-ea"/>
                          <a:cs typeface="+mn-cs"/>
                        </a:rPr>
                        <a:t>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Ejes</a:t>
                      </a:r>
                      <a:r>
                        <a:rPr lang="ca-ES" sz="1400" baseline="0" dirty="0" smtClean="0">
                          <a:effectLst/>
                        </a:rPr>
                        <a:t> </a:t>
                      </a:r>
                      <a:r>
                        <a:rPr lang="ca-ES" sz="1400" dirty="0" smtClean="0">
                          <a:effectLst/>
                        </a:rPr>
                        <a:t>de Trabajo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4200799946"/>
                  </a:ext>
                </a:extLst>
              </a:tr>
              <a:tr h="383784">
                <a:tc>
                  <a:txBody>
                    <a:bodyPr/>
                    <a:lstStyle/>
                    <a:p>
                      <a:pPr>
                        <a:lnSpc>
                          <a:spcPct val="107000"/>
                        </a:lnSpc>
                        <a:spcAft>
                          <a:spcPts val="800"/>
                        </a:spcAft>
                      </a:pPr>
                      <a:r>
                        <a:rPr lang="es-ES" sz="1400" dirty="0" smtClean="0">
                          <a:effectLst/>
                          <a:latin typeface="+mn-lt"/>
                          <a:ea typeface="+mn-ea"/>
                          <a:cs typeface="+mn-cs"/>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smtClean="0">
                          <a:effectLst/>
                        </a:rPr>
                        <a:t>Equipo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131933730"/>
                  </a:ext>
                </a:extLst>
              </a:tr>
              <a:tr h="383784">
                <a:tc>
                  <a:txBody>
                    <a:bodyPr/>
                    <a:lstStyle/>
                    <a:p>
                      <a:pPr>
                        <a:lnSpc>
                          <a:spcPct val="107000"/>
                        </a:lnSpc>
                        <a:spcAft>
                          <a:spcPts val="800"/>
                        </a:spcAft>
                      </a:pPr>
                      <a:r>
                        <a:rPr lang="es-ES" sz="1400" dirty="0" smtClean="0">
                          <a:effectLst/>
                          <a:latin typeface="+mn-lt"/>
                          <a:ea typeface="+mn-ea"/>
                          <a:cs typeface="+mn-cs"/>
                        </a:rPr>
                        <a:t>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Personas</a:t>
                      </a:r>
                      <a:r>
                        <a:rPr lang="ca-ES" sz="1400" dirty="0" smtClean="0">
                          <a:effectLst/>
                        </a:rPr>
                        <a:t> beneficiaries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1001451316"/>
                  </a:ext>
                </a:extLst>
              </a:tr>
              <a:tr h="383784">
                <a:tc>
                  <a:txBody>
                    <a:bodyPr/>
                    <a:lstStyle/>
                    <a:p>
                      <a:pPr>
                        <a:lnSpc>
                          <a:spcPct val="107000"/>
                        </a:lnSpc>
                        <a:spcAft>
                          <a:spcPts val="800"/>
                        </a:spcAft>
                      </a:pPr>
                      <a:r>
                        <a:rPr lang="es-ES" sz="1400" dirty="0" smtClean="0">
                          <a:effectLst/>
                          <a:latin typeface="+mn-lt"/>
                          <a:ea typeface="+mn-ea"/>
                          <a:cs typeface="+mn-cs"/>
                        </a:rPr>
                        <a:t>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Programas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59836746"/>
                  </a:ext>
                </a:extLst>
              </a:tr>
              <a:tr h="536405">
                <a:tc>
                  <a:txBody>
                    <a:bodyPr/>
                    <a:lstStyle/>
                    <a:p>
                      <a:pPr>
                        <a:lnSpc>
                          <a:spcPct val="107000"/>
                        </a:lnSpc>
                        <a:spcAft>
                          <a:spcPts val="800"/>
                        </a:spcAft>
                      </a:pPr>
                      <a:r>
                        <a:rPr lang="es-ES" sz="1400" dirty="0" smtClean="0">
                          <a:effectLst/>
                          <a:latin typeface="Calibri" panose="020F0502020204030204" pitchFamily="34" charset="0"/>
                          <a:ea typeface="+mn-ea"/>
                          <a:cs typeface="Times New Roman" panose="02020603050405020304" pitchFamily="18" charset="0"/>
                        </a:rPr>
                        <a:t>6</a:t>
                      </a:r>
                      <a:endParaRPr lang="es-ES" sz="1400" dirty="0" smtClean="0">
                        <a:effectLst/>
                        <a:latin typeface="+mn-lt"/>
                        <a:ea typeface="+mn-ea"/>
                        <a:cs typeface="+mn-cs"/>
                      </a:endParaRPr>
                    </a:p>
                  </a:txBody>
                  <a:tcPr marL="47158" marR="47158" marT="0" marB="0"/>
                </a:tc>
                <a:tc>
                  <a:txBody>
                    <a:bodyPr/>
                    <a:lstStyle/>
                    <a:p>
                      <a:pPr>
                        <a:lnSpc>
                          <a:spcPct val="107000"/>
                        </a:lnSpc>
                        <a:spcAft>
                          <a:spcPts val="800"/>
                        </a:spcAft>
                      </a:pPr>
                      <a:r>
                        <a:rPr lang="ca-ES" sz="1400" dirty="0">
                          <a:effectLst/>
                        </a:rPr>
                        <a:t>Programa de </a:t>
                      </a:r>
                      <a:r>
                        <a:rPr lang="ca-ES" sz="1400" dirty="0" err="1" smtClean="0">
                          <a:effectLst/>
                        </a:rPr>
                        <a:t>reparación</a:t>
                      </a:r>
                      <a:r>
                        <a:rPr lang="ca-ES" sz="1400" dirty="0" smtClean="0">
                          <a:effectLst/>
                        </a:rPr>
                        <a:t> </a:t>
                      </a:r>
                      <a:r>
                        <a:rPr lang="ca-ES" sz="1400" dirty="0" err="1" smtClean="0">
                          <a:effectLst/>
                        </a:rPr>
                        <a:t>médico</a:t>
                      </a:r>
                      <a:r>
                        <a:rPr lang="ca-ES" sz="1400" dirty="0" smtClean="0">
                          <a:effectLst/>
                        </a:rPr>
                        <a:t>-psico-social para </a:t>
                      </a:r>
                      <a:r>
                        <a:rPr lang="ca-ES" sz="1400" dirty="0" err="1" smtClean="0">
                          <a:effectLst/>
                        </a:rPr>
                        <a:t>víctimas</a:t>
                      </a:r>
                      <a:r>
                        <a:rPr lang="ca-ES" sz="1400" dirty="0" smtClean="0">
                          <a:effectLst/>
                        </a:rPr>
                        <a:t> </a:t>
                      </a:r>
                      <a:r>
                        <a:rPr lang="ca-ES" sz="1400" dirty="0">
                          <a:effectLst/>
                        </a:rPr>
                        <a:t>de </a:t>
                      </a:r>
                      <a:r>
                        <a:rPr lang="ca-ES" sz="1400" dirty="0" err="1" smtClean="0">
                          <a:effectLst/>
                        </a:rPr>
                        <a:t>violaciones</a:t>
                      </a:r>
                      <a:r>
                        <a:rPr lang="ca-ES" sz="1400" dirty="0" smtClean="0">
                          <a:effectLst/>
                        </a:rPr>
                        <a:t> de los </a:t>
                      </a:r>
                      <a:r>
                        <a:rPr lang="ca-ES" sz="1400" dirty="0" err="1" smtClean="0">
                          <a:effectLst/>
                        </a:rPr>
                        <a:t>derechos</a:t>
                      </a:r>
                      <a:r>
                        <a:rPr lang="ca-ES" sz="1400" dirty="0" smtClean="0">
                          <a:effectLst/>
                        </a:rPr>
                        <a:t> </a:t>
                      </a:r>
                      <a:r>
                        <a:rPr lang="ca-ES" sz="1400" dirty="0" err="1" smtClean="0">
                          <a:effectLst/>
                        </a:rPr>
                        <a:t>humanos</a:t>
                      </a:r>
                      <a:r>
                        <a:rPr lang="ca-ES" sz="1400" dirty="0" smtClean="0">
                          <a:effectLst/>
                        </a:rPr>
                        <a:t> y </a:t>
                      </a:r>
                      <a:r>
                        <a:rPr lang="ca-ES" sz="1400" dirty="0">
                          <a:effectLst/>
                        </a:rPr>
                        <a:t>de tortura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1143759861"/>
                  </a:ext>
                </a:extLst>
              </a:tr>
              <a:tr h="562580">
                <a:tc>
                  <a:txBody>
                    <a:bodyPr/>
                    <a:lstStyle/>
                    <a:p>
                      <a:pPr>
                        <a:lnSpc>
                          <a:spcPct val="107000"/>
                        </a:lnSpc>
                        <a:spcAft>
                          <a:spcPts val="800"/>
                        </a:spcAft>
                      </a:pPr>
                      <a:r>
                        <a:rPr lang="es-ES" sz="1400" dirty="0" smtClean="0">
                          <a:effectLst/>
                          <a:latin typeface="+mn-lt"/>
                          <a:ea typeface="+mn-ea"/>
                          <a:cs typeface="+mn-cs"/>
                        </a:rPr>
                        <a:t>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Programea</a:t>
                      </a:r>
                      <a:r>
                        <a:rPr lang="ca-ES" sz="1400" dirty="0" smtClean="0">
                          <a:effectLst/>
                        </a:rPr>
                        <a:t> </a:t>
                      </a:r>
                      <a:r>
                        <a:rPr lang="ca-ES" sz="1400" dirty="0" err="1" smtClean="0">
                          <a:effectLst/>
                        </a:rPr>
                        <a:t>terapéuticos</a:t>
                      </a:r>
                      <a:r>
                        <a:rPr lang="ca-ES" sz="1400" dirty="0" smtClean="0">
                          <a:effectLst/>
                        </a:rPr>
                        <a:t> para </a:t>
                      </a:r>
                      <a:r>
                        <a:rPr lang="ca-ES" sz="1400" dirty="0" err="1" smtClean="0">
                          <a:effectLst/>
                        </a:rPr>
                        <a:t>mujeres</a:t>
                      </a:r>
                      <a:r>
                        <a:rPr lang="ca-ES" sz="1400" dirty="0" smtClean="0">
                          <a:effectLst/>
                        </a:rPr>
                        <a:t> </a:t>
                      </a:r>
                      <a:r>
                        <a:rPr lang="ca-ES" sz="1400" dirty="0" err="1" smtClean="0">
                          <a:effectLst/>
                        </a:rPr>
                        <a:t>víctimas</a:t>
                      </a:r>
                      <a:r>
                        <a:rPr lang="ca-ES" sz="1400" dirty="0" smtClean="0">
                          <a:effectLst/>
                        </a:rPr>
                        <a:t> </a:t>
                      </a:r>
                      <a:r>
                        <a:rPr lang="ca-ES" sz="1400" dirty="0">
                          <a:effectLst/>
                        </a:rPr>
                        <a:t>de </a:t>
                      </a:r>
                      <a:r>
                        <a:rPr lang="ca-ES" sz="1400" dirty="0" err="1" smtClean="0">
                          <a:effectLst/>
                        </a:rPr>
                        <a:t>violencia</a:t>
                      </a:r>
                      <a:r>
                        <a:rPr lang="ca-ES" sz="1400" dirty="0" smtClean="0">
                          <a:effectLst/>
                        </a:rPr>
                        <a:t> </a:t>
                      </a:r>
                      <a:r>
                        <a:rPr lang="ca-ES" sz="1400" dirty="0" err="1" smtClean="0">
                          <a:effectLst/>
                        </a:rPr>
                        <a:t>machista</a:t>
                      </a:r>
                      <a:r>
                        <a:rPr lang="ca-ES" sz="1400" dirty="0" smtClean="0">
                          <a:effectLst/>
                        </a:rPr>
                        <a:t> </a:t>
                      </a:r>
                      <a:r>
                        <a:rPr lang="ca-ES" sz="1400" dirty="0">
                          <a:effectLst/>
                        </a:rPr>
                        <a:t>(</a:t>
                      </a:r>
                      <a:r>
                        <a:rPr lang="ca-ES" sz="1400" dirty="0" err="1" smtClean="0">
                          <a:effectLst/>
                        </a:rPr>
                        <a:t>incluye</a:t>
                      </a:r>
                      <a:r>
                        <a:rPr lang="ca-ES" sz="1400" dirty="0" smtClean="0">
                          <a:effectLst/>
                        </a:rPr>
                        <a:t> </a:t>
                      </a:r>
                      <a:r>
                        <a:rPr lang="ca-ES" sz="1400" dirty="0">
                          <a:effectLst/>
                        </a:rPr>
                        <a:t>una </a:t>
                      </a:r>
                      <a:r>
                        <a:rPr lang="ca-ES" sz="1400" dirty="0" err="1" smtClean="0">
                          <a:effectLst/>
                        </a:rPr>
                        <a:t>intervención</a:t>
                      </a:r>
                      <a:r>
                        <a:rPr lang="ca-ES" sz="1400" dirty="0" smtClean="0">
                          <a:effectLst/>
                        </a:rPr>
                        <a:t> </a:t>
                      </a:r>
                      <a:r>
                        <a:rPr lang="ca-ES" sz="1400" dirty="0" err="1" smtClean="0">
                          <a:effectLst/>
                        </a:rPr>
                        <a:t>terapéutica</a:t>
                      </a:r>
                      <a:r>
                        <a:rPr lang="ca-ES" sz="1400" dirty="0" smtClean="0">
                          <a:effectLst/>
                        </a:rPr>
                        <a:t> </a:t>
                      </a:r>
                      <a:r>
                        <a:rPr lang="ca-ES" sz="1400" dirty="0">
                          <a:effectLst/>
                        </a:rPr>
                        <a:t>integral </a:t>
                      </a:r>
                      <a:r>
                        <a:rPr lang="ca-ES" sz="1400" dirty="0" smtClean="0">
                          <a:effectLst/>
                        </a:rPr>
                        <a:t>para </a:t>
                      </a:r>
                      <a:r>
                        <a:rPr lang="ca-ES" sz="1400" dirty="0" err="1" smtClean="0">
                          <a:effectLst/>
                        </a:rPr>
                        <a:t>sus</a:t>
                      </a:r>
                      <a:r>
                        <a:rPr lang="ca-ES" sz="1400" dirty="0" smtClean="0">
                          <a:effectLst/>
                        </a:rPr>
                        <a:t> </a:t>
                      </a:r>
                      <a:r>
                        <a:rPr lang="ca-ES" sz="1400" dirty="0" err="1" smtClean="0">
                          <a:effectLst/>
                        </a:rPr>
                        <a:t>hijos</a:t>
                      </a:r>
                      <a:r>
                        <a:rPr lang="ca-ES" sz="1400" dirty="0" smtClean="0">
                          <a:effectLst/>
                        </a:rPr>
                        <a:t> e </a:t>
                      </a:r>
                      <a:r>
                        <a:rPr lang="ca-ES" sz="1400" dirty="0" err="1" smtClean="0">
                          <a:effectLst/>
                        </a:rPr>
                        <a:t>hijas</a:t>
                      </a:r>
                      <a:r>
                        <a:rPr lang="ca-ES" sz="1400" dirty="0" smtClean="0">
                          <a:effectLst/>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3098631532"/>
                  </a:ext>
                </a:extLst>
              </a:tr>
              <a:tr h="536405">
                <a:tc>
                  <a:txBody>
                    <a:bodyPr/>
                    <a:lstStyle/>
                    <a:p>
                      <a:pPr>
                        <a:lnSpc>
                          <a:spcPct val="107000"/>
                        </a:lnSpc>
                        <a:spcAft>
                          <a:spcPts val="800"/>
                        </a:spcAft>
                      </a:pPr>
                      <a:r>
                        <a:rPr lang="es-ES" sz="1400" dirty="0" smtClean="0">
                          <a:effectLst/>
                          <a:latin typeface="+mn-lt"/>
                          <a:ea typeface="+mn-ea"/>
                          <a:cs typeface="+mn-cs"/>
                        </a:rPr>
                        <a:t>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a:effectLst/>
                        </a:rPr>
                        <a:t>Programa de </a:t>
                      </a:r>
                      <a:r>
                        <a:rPr lang="ca-ES" sz="1400" dirty="0" err="1" smtClean="0">
                          <a:effectLst/>
                        </a:rPr>
                        <a:t>soporte</a:t>
                      </a:r>
                      <a:r>
                        <a:rPr lang="ca-ES" sz="1400" dirty="0" smtClean="0">
                          <a:effectLst/>
                        </a:rPr>
                        <a:t> a </a:t>
                      </a:r>
                      <a:r>
                        <a:rPr lang="ca-ES" sz="1400" dirty="0">
                          <a:effectLst/>
                        </a:rPr>
                        <a:t>la “</a:t>
                      </a:r>
                      <a:r>
                        <a:rPr lang="ca-ES" sz="1400" dirty="0" err="1" smtClean="0">
                          <a:effectLst/>
                        </a:rPr>
                        <a:t>marentalidad</a:t>
                      </a:r>
                      <a:r>
                        <a:rPr lang="ca-ES" sz="1400" dirty="0" smtClean="0">
                          <a:effectLst/>
                        </a:rPr>
                        <a:t>” para las </a:t>
                      </a:r>
                      <a:r>
                        <a:rPr lang="ca-ES" sz="1400" dirty="0" err="1" smtClean="0">
                          <a:effectLst/>
                        </a:rPr>
                        <a:t>mujeres</a:t>
                      </a:r>
                      <a:r>
                        <a:rPr lang="ca-ES" sz="1400" dirty="0" smtClean="0">
                          <a:effectLst/>
                        </a:rPr>
                        <a:t> </a:t>
                      </a:r>
                      <a:r>
                        <a:rPr lang="ca-ES" sz="1400" dirty="0" err="1" smtClean="0">
                          <a:effectLst/>
                        </a:rPr>
                        <a:t>víctimas</a:t>
                      </a:r>
                      <a:r>
                        <a:rPr lang="ca-ES" sz="1400" dirty="0" smtClean="0">
                          <a:effectLst/>
                        </a:rPr>
                        <a:t> </a:t>
                      </a:r>
                      <a:r>
                        <a:rPr lang="ca-ES" sz="1400" dirty="0">
                          <a:effectLst/>
                        </a:rPr>
                        <a:t>de </a:t>
                      </a:r>
                      <a:r>
                        <a:rPr lang="ca-ES" sz="1400" dirty="0" err="1" smtClean="0">
                          <a:effectLst/>
                        </a:rPr>
                        <a:t>violencia</a:t>
                      </a:r>
                      <a:r>
                        <a:rPr lang="ca-ES" sz="1400" dirty="0" smtClean="0">
                          <a:effectLst/>
                        </a:rPr>
                        <a:t> </a:t>
                      </a:r>
                      <a:r>
                        <a:rPr lang="ca-ES" sz="1400" dirty="0" err="1" smtClean="0">
                          <a:effectLst/>
                        </a:rPr>
                        <a:t>machista</a:t>
                      </a:r>
                      <a:r>
                        <a:rPr lang="ca-ES" sz="1400" dirty="0" smtClean="0">
                          <a:effectLst/>
                        </a:rPr>
                        <a:t> i </a:t>
                      </a:r>
                      <a:r>
                        <a:rPr lang="ca-ES" sz="1400" dirty="0" err="1" smtClean="0">
                          <a:effectLst/>
                        </a:rPr>
                        <a:t>sus</a:t>
                      </a:r>
                      <a:r>
                        <a:rPr lang="ca-ES" sz="1400" dirty="0" smtClean="0">
                          <a:effectLst/>
                        </a:rPr>
                        <a:t> </a:t>
                      </a:r>
                      <a:r>
                        <a:rPr lang="ca-ES" sz="1400" dirty="0" err="1" smtClean="0">
                          <a:effectLst/>
                        </a:rPr>
                        <a:t>hijos</a:t>
                      </a:r>
                      <a:r>
                        <a:rPr lang="ca-ES" sz="1400" dirty="0" smtClean="0">
                          <a:effectLst/>
                        </a:rPr>
                        <a:t> e </a:t>
                      </a:r>
                      <a:r>
                        <a:rPr lang="ca-ES" sz="1400" dirty="0" err="1" smtClean="0">
                          <a:effectLst/>
                        </a:rPr>
                        <a:t>hijas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500831288"/>
                  </a:ext>
                </a:extLst>
              </a:tr>
              <a:tr h="536405">
                <a:tc>
                  <a:txBody>
                    <a:bodyPr/>
                    <a:lstStyle/>
                    <a:p>
                      <a:pPr>
                        <a:lnSpc>
                          <a:spcPct val="107000"/>
                        </a:lnSpc>
                        <a:spcAft>
                          <a:spcPts val="800"/>
                        </a:spcAft>
                      </a:pPr>
                      <a:r>
                        <a:rPr lang="es-ES" sz="1400" dirty="0" smtClean="0">
                          <a:effectLst/>
                        </a:rPr>
                        <a:t>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Programas</a:t>
                      </a:r>
                      <a:r>
                        <a:rPr lang="ca-ES" sz="1400" dirty="0" smtClean="0">
                          <a:effectLst/>
                        </a:rPr>
                        <a:t> </a:t>
                      </a:r>
                      <a:r>
                        <a:rPr lang="ca-ES" sz="1400" dirty="0" err="1" smtClean="0">
                          <a:effectLst/>
                        </a:rPr>
                        <a:t>terapéuticos-educativos</a:t>
                      </a:r>
                      <a:r>
                        <a:rPr lang="ca-ES" sz="1400" dirty="0" smtClean="0">
                          <a:effectLst/>
                        </a:rPr>
                        <a:t> </a:t>
                      </a:r>
                      <a:r>
                        <a:rPr lang="ca-ES" sz="1400" dirty="0" err="1" smtClean="0">
                          <a:effectLst/>
                        </a:rPr>
                        <a:t>especializados</a:t>
                      </a:r>
                      <a:r>
                        <a:rPr lang="ca-ES" sz="1400" dirty="0" smtClean="0">
                          <a:effectLst/>
                        </a:rPr>
                        <a:t> para </a:t>
                      </a:r>
                      <a:r>
                        <a:rPr lang="ca-ES" sz="1400" dirty="0" err="1" smtClean="0">
                          <a:effectLst/>
                        </a:rPr>
                        <a:t>niños</a:t>
                      </a:r>
                      <a:r>
                        <a:rPr lang="ca-ES" sz="1400" dirty="0" smtClean="0">
                          <a:effectLst/>
                        </a:rPr>
                        <a:t> y </a:t>
                      </a:r>
                      <a:r>
                        <a:rPr lang="ca-ES" sz="1400" dirty="0" err="1" smtClean="0">
                          <a:effectLst/>
                        </a:rPr>
                        <a:t>niñasvíctimes</a:t>
                      </a:r>
                      <a:r>
                        <a:rPr lang="ca-ES" sz="1400" dirty="0" smtClean="0">
                          <a:effectLst/>
                        </a:rPr>
                        <a:t> </a:t>
                      </a:r>
                      <a:r>
                        <a:rPr lang="ca-ES" sz="1400" dirty="0">
                          <a:effectLst/>
                        </a:rPr>
                        <a:t>de </a:t>
                      </a:r>
                      <a:r>
                        <a:rPr lang="ca-ES" sz="1400" dirty="0" err="1" smtClean="0">
                          <a:effectLst/>
                        </a:rPr>
                        <a:t>maltratos</a:t>
                      </a:r>
                      <a:r>
                        <a:rPr lang="ca-ES" sz="1400" dirty="0" smtClean="0">
                          <a:effectLst/>
                        </a:rPr>
                        <a:t> y </a:t>
                      </a:r>
                      <a:r>
                        <a:rPr lang="ca-ES" sz="1400" dirty="0">
                          <a:effectLst/>
                        </a:rPr>
                        <a:t>abusos </a:t>
                      </a:r>
                      <a:r>
                        <a:rPr lang="ca-ES" sz="1400" dirty="0" err="1" smtClean="0">
                          <a:effectLst/>
                        </a:rPr>
                        <a:t>sexuales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404373527"/>
                  </a:ext>
                </a:extLst>
              </a:tr>
              <a:tr h="536405">
                <a:tc>
                  <a:txBody>
                    <a:bodyPr/>
                    <a:lstStyle/>
                    <a:p>
                      <a:pPr>
                        <a:lnSpc>
                          <a:spcPct val="107000"/>
                        </a:lnSpc>
                        <a:spcAft>
                          <a:spcPts val="800"/>
                        </a:spcAft>
                      </a:pPr>
                      <a:r>
                        <a:rPr lang="es-ES" sz="1400" dirty="0" smtClean="0">
                          <a:effectLst/>
                        </a:rPr>
                        <a:t>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a:effectLst/>
                        </a:rPr>
                        <a:t>Programa de </a:t>
                      </a:r>
                      <a:r>
                        <a:rPr lang="ca-ES" sz="1400" dirty="0" err="1" smtClean="0">
                          <a:effectLst/>
                        </a:rPr>
                        <a:t>capacitación</a:t>
                      </a:r>
                      <a:r>
                        <a:rPr lang="ca-ES" sz="1400" dirty="0" smtClean="0">
                          <a:effectLst/>
                        </a:rPr>
                        <a:t> </a:t>
                      </a:r>
                      <a:r>
                        <a:rPr lang="ca-ES" sz="1400" dirty="0">
                          <a:effectLst/>
                        </a:rPr>
                        <a:t>en </a:t>
                      </a:r>
                      <a:r>
                        <a:rPr lang="ca-ES" sz="1400" dirty="0" err="1" smtClean="0">
                          <a:effectLst/>
                        </a:rPr>
                        <a:t>atención</a:t>
                      </a:r>
                      <a:r>
                        <a:rPr lang="ca-ES" sz="1400" dirty="0" smtClean="0">
                          <a:effectLst/>
                        </a:rPr>
                        <a:t> </a:t>
                      </a:r>
                      <a:r>
                        <a:rPr lang="ca-ES" sz="1400" dirty="0">
                          <a:effectLst/>
                        </a:rPr>
                        <a:t>integral a </a:t>
                      </a:r>
                      <a:r>
                        <a:rPr lang="ca-ES" sz="1400" dirty="0" err="1" smtClean="0">
                          <a:effectLst/>
                        </a:rPr>
                        <a:t>víctimas</a:t>
                      </a:r>
                      <a:r>
                        <a:rPr lang="ca-ES" sz="1400" dirty="0" smtClean="0">
                          <a:effectLst/>
                        </a:rPr>
                        <a:t> </a:t>
                      </a:r>
                      <a:r>
                        <a:rPr lang="ca-ES" sz="1400" dirty="0">
                          <a:effectLst/>
                        </a:rPr>
                        <a:t>de tortura </a:t>
                      </a:r>
                      <a:r>
                        <a:rPr lang="ca-ES" sz="1400" dirty="0" smtClean="0">
                          <a:effectLst/>
                        </a:rPr>
                        <a:t>y </a:t>
                      </a:r>
                      <a:r>
                        <a:rPr lang="ca-ES" sz="1400" dirty="0" err="1" smtClean="0">
                          <a:effectLst/>
                        </a:rPr>
                        <a:t>otras</a:t>
                      </a:r>
                      <a:r>
                        <a:rPr lang="ca-ES" sz="1400" dirty="0" smtClean="0">
                          <a:effectLst/>
                        </a:rPr>
                        <a:t> graves </a:t>
                      </a:r>
                      <a:r>
                        <a:rPr lang="ca-ES" sz="1400" dirty="0" err="1" smtClean="0">
                          <a:effectLst/>
                        </a:rPr>
                        <a:t>violaciones</a:t>
                      </a:r>
                      <a:r>
                        <a:rPr lang="ca-ES" sz="1400" dirty="0" smtClean="0">
                          <a:effectLst/>
                        </a:rPr>
                        <a:t> de los </a:t>
                      </a:r>
                      <a:r>
                        <a:rPr lang="ca-ES" sz="1400" dirty="0" err="1" smtClean="0">
                          <a:effectLst/>
                        </a:rPr>
                        <a:t>derechos</a:t>
                      </a:r>
                      <a:r>
                        <a:rPr lang="ca-ES" sz="1400" dirty="0" smtClean="0">
                          <a:effectLst/>
                        </a:rPr>
                        <a:t> </a:t>
                      </a:r>
                      <a:r>
                        <a:rPr lang="ca-ES" sz="1400" dirty="0" err="1" smtClean="0">
                          <a:effectLst/>
                        </a:rPr>
                        <a:t>humanos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116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3003288022"/>
                  </a:ext>
                </a:extLst>
              </a:tr>
              <a:tr h="383784">
                <a:tc>
                  <a:txBody>
                    <a:bodyPr/>
                    <a:lstStyle/>
                    <a:p>
                      <a:pPr>
                        <a:lnSpc>
                          <a:spcPct val="107000"/>
                        </a:lnSpc>
                        <a:spcAft>
                          <a:spcPts val="800"/>
                        </a:spcAft>
                      </a:pPr>
                      <a:r>
                        <a:rPr lang="es-ES" sz="1400" dirty="0" smtClean="0">
                          <a:effectLst/>
                        </a:rPr>
                        <a:t>11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Otras</a:t>
                      </a:r>
                      <a:r>
                        <a:rPr lang="ca-ES" sz="1400" dirty="0" smtClean="0">
                          <a:effectLst/>
                        </a:rPr>
                        <a:t> </a:t>
                      </a:r>
                      <a:r>
                        <a:rPr lang="ca-ES" sz="1400" dirty="0" err="1" smtClean="0">
                          <a:effectLst/>
                        </a:rPr>
                        <a:t>intervenciones</a:t>
                      </a:r>
                      <a:r>
                        <a:rPr lang="ca-ES" sz="1400" dirty="0" smtClean="0">
                          <a:effectLst/>
                        </a:rPr>
                        <a:t> </a:t>
                      </a:r>
                      <a:r>
                        <a:rPr lang="ca-ES" sz="1400" dirty="0" err="1" smtClean="0">
                          <a:effectLst/>
                        </a:rPr>
                        <a:t>terapéuticas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1371225762"/>
                  </a:ext>
                </a:extLst>
              </a:tr>
              <a:tr h="383784">
                <a:tc>
                  <a:txBody>
                    <a:bodyPr/>
                    <a:lstStyle/>
                    <a:p>
                      <a:pPr>
                        <a:lnSpc>
                          <a:spcPct val="107000"/>
                        </a:lnSpc>
                        <a:spcAft>
                          <a:spcPts val="800"/>
                        </a:spcAft>
                      </a:pPr>
                      <a:r>
                        <a:rPr lang="es-ES" sz="1400" dirty="0" smtClean="0">
                          <a:effectLst/>
                        </a:rPr>
                        <a:t>12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Actividades</a:t>
                      </a:r>
                      <a:r>
                        <a:rPr lang="ca-ES" sz="1400" dirty="0" smtClean="0">
                          <a:effectLst/>
                        </a:rPr>
                        <a:t> </a:t>
                      </a:r>
                      <a:r>
                        <a:rPr lang="ca-ES" sz="1400" dirty="0">
                          <a:effectLst/>
                        </a:rPr>
                        <a:t>de </a:t>
                      </a:r>
                      <a:r>
                        <a:rPr lang="ca-ES" sz="1400" dirty="0" err="1" smtClean="0">
                          <a:effectLst/>
                        </a:rPr>
                        <a:t>formación</a:t>
                      </a:r>
                      <a:r>
                        <a:rPr lang="ca-ES" sz="1400" dirty="0" smtClean="0">
                          <a:effectLst/>
                        </a:rPr>
                        <a:t> y </a:t>
                      </a:r>
                      <a:r>
                        <a:rPr lang="ca-ES" sz="1400" dirty="0" err="1" smtClean="0">
                          <a:effectLst/>
                        </a:rPr>
                        <a:t>sensibilización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2503799806"/>
                  </a:ext>
                </a:extLst>
              </a:tr>
              <a:tr h="383784">
                <a:tc>
                  <a:txBody>
                    <a:bodyPr/>
                    <a:lstStyle/>
                    <a:p>
                      <a:pPr>
                        <a:lnSpc>
                          <a:spcPct val="107000"/>
                        </a:lnSpc>
                        <a:spcAft>
                          <a:spcPts val="800"/>
                        </a:spcAft>
                      </a:pPr>
                      <a:r>
                        <a:rPr lang="es-ES" sz="1400" dirty="0" smtClean="0">
                          <a:effectLst/>
                        </a:rPr>
                        <a:t>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ca-ES" sz="1400" dirty="0" err="1" smtClean="0">
                          <a:effectLst/>
                        </a:rPr>
                        <a:t>Agradecimientos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tc>
                  <a:txBody>
                    <a:bodyPr/>
                    <a:lstStyle/>
                    <a:p>
                      <a:pPr>
                        <a:lnSpc>
                          <a:spcPct val="107000"/>
                        </a:lnSpc>
                        <a:spcAft>
                          <a:spcPts val="800"/>
                        </a:spcAft>
                      </a:pPr>
                      <a:r>
                        <a:rPr lang="es-ES" sz="1400" dirty="0">
                          <a:effectLst/>
                        </a:rPr>
                        <a:t>P. </a:t>
                      </a:r>
                      <a:r>
                        <a:rPr lang="es-ES" sz="1400" dirty="0" smtClean="0">
                          <a:effectLst/>
                        </a:rPr>
                        <a:t>19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58" marR="47158" marT="0" marB="0"/>
                </a:tc>
                <a:extLst>
                  <a:ext uri="{0D108BD9-81ED-4DB2-BD59-A6C34878D82A}">
                    <a16:rowId xmlns:a16="http://schemas.microsoft.com/office/drawing/2014/main" val="1236733070"/>
                  </a:ext>
                </a:extLst>
              </a:tr>
            </a:tbl>
          </a:graphicData>
        </a:graphic>
      </p:graphicFrame>
      <p:sp>
        <p:nvSpPr>
          <p:cNvPr id="2" name="Marcador de número de diapositiva 1"/>
          <p:cNvSpPr>
            <a:spLocks noGrp="1"/>
          </p:cNvSpPr>
          <p:nvPr>
            <p:ph type="sldNum" sz="quarter" idx="12"/>
          </p:nvPr>
        </p:nvSpPr>
        <p:spPr>
          <a:xfrm>
            <a:off x="9827202" y="5867949"/>
            <a:ext cx="1062155" cy="490599"/>
          </a:xfrm>
        </p:spPr>
        <p:txBody>
          <a:bodyPr/>
          <a:lstStyle/>
          <a:p>
            <a:fld id="{6BAD7BB6-0354-40DF-9970-7EA2C2631566}" type="slidenum">
              <a:rPr lang="es-ES" smtClean="0">
                <a:solidFill>
                  <a:schemeClr val="tx1"/>
                </a:solidFill>
              </a:rPr>
              <a:t>2</a:t>
            </a:fld>
            <a:endParaRPr lang="es-ES" dirty="0">
              <a:solidFill>
                <a:schemeClr val="tx1"/>
              </a:solidFill>
            </a:endParaRPr>
          </a:p>
        </p:txBody>
      </p:sp>
    </p:spTree>
    <p:extLst>
      <p:ext uri="{BB962C8B-B14F-4D97-AF65-F5344CB8AC3E}">
        <p14:creationId xmlns:p14="http://schemas.microsoft.com/office/powerpoint/2010/main" val="386426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94724" y="606287"/>
            <a:ext cx="461665" cy="5806182"/>
          </a:xfrm>
          <a:prstGeom prst="rect">
            <a:avLst/>
          </a:prstGeom>
          <a:noFill/>
        </p:spPr>
        <p:txBody>
          <a:bodyPr vert="vert270" wrap="square" rtlCol="0">
            <a:spAutoFit/>
          </a:bodyPr>
          <a:lstStyle/>
          <a:p>
            <a:r>
              <a:rPr lang="es-ES" dirty="0" smtClean="0"/>
              <a:t>INTRODUCCIÓ</a:t>
            </a:r>
            <a:endParaRPr lang="es-ES" dirty="0"/>
          </a:p>
        </p:txBody>
      </p:sp>
      <p:sp>
        <p:nvSpPr>
          <p:cNvPr id="11" name="Rectángulo 10"/>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400" dirty="0"/>
              <a:t>La Asociación EXIL fue </a:t>
            </a:r>
            <a:r>
              <a:rPr lang="es-ES" sz="1400" b="1" dirty="0"/>
              <a:t>fundada en Bélgica en 1976 </a:t>
            </a:r>
            <a:r>
              <a:rPr lang="es-ES" sz="1400" dirty="0"/>
              <a:t>por un grupo de profesionales de la salud latinoamericanos supervivientes de la represión de las dictaduras militares, apoyados por profesionales belgas comprometidos con la defensa de los Derechos Humanos. La iniciativa nació del Dr. Jorge Barudy y contó, desde su fundación, con el apoyo académico de la Universidad Católica de </a:t>
            </a:r>
            <a:r>
              <a:rPr lang="es-ES" sz="1400" dirty="0" smtClean="0"/>
              <a:t>Lovaina, </a:t>
            </a:r>
            <a:r>
              <a:rPr lang="es-ES" sz="1400" dirty="0"/>
              <a:t>en la persona del Profesor Franz Baro. Catedrático de psiquiatría, consultor de la Organización Mundial de la Salud de Naciones Unidas, el Profesor Baro investiga por la salud mental. La creación de una sede del EXIL en el estado Español, específicamente en Catalunya, nace de la iniciativa del Dr. Jorge Barudy, quien desde hacía más de diez años intervenía en las diferentes comunidades del estado Español, formando y supervisando a profesionales que atendían a mujeres víctimas de violencia de género ya niñas y niños víctimas de malos tratos y abusos sexuales. En Barcelona, el equipo de profesionales del Centro EXIL empezó sus actividades en 2000 ofreciendo un programa de reparación médico-</a:t>
            </a:r>
            <a:r>
              <a:rPr lang="es-ES" sz="1400" dirty="0" err="1"/>
              <a:t>psico</a:t>
            </a:r>
            <a:r>
              <a:rPr lang="es-ES" sz="1400" dirty="0"/>
              <a:t>-social para personas inmigradas y sus familiares víctimas de violaciones de los derechos humanos y de tortura. El centro amplió rápidamente su ámbito de trabajo, gracias a la aportación de profesionales voluntarios, ofreciendo a partir del año 2001 un “programa piloto terapéutico integral para niñas, niños y adolescentes, víctimas de malos tratos graves en el ámbito familiar y/o institucional”.</a:t>
            </a:r>
            <a:endParaRPr lang="ca-ES" sz="1400" dirty="0"/>
          </a:p>
          <a:p>
            <a:pPr algn="just"/>
            <a:endParaRPr lang="ca-ES" sz="1400" dirty="0"/>
          </a:p>
          <a:p>
            <a:pPr algn="just"/>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69976" y="159720"/>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PRESENTACIÓN</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890676" y="5921870"/>
            <a:ext cx="1062155" cy="490599"/>
          </a:xfrm>
        </p:spPr>
        <p:txBody>
          <a:bodyPr/>
          <a:lstStyle/>
          <a:p>
            <a:fld id="{6BAD7BB6-0354-40DF-9970-7EA2C2631566}" type="slidenum">
              <a:rPr lang="es-ES" smtClean="0">
                <a:solidFill>
                  <a:schemeClr val="tx1"/>
                </a:solidFill>
              </a:rPr>
              <a:t>3</a:t>
            </a:fld>
            <a:endParaRPr lang="es-ES" dirty="0">
              <a:solidFill>
                <a:schemeClr val="tx1"/>
              </a:solidFill>
            </a:endParaRPr>
          </a:p>
        </p:txBody>
      </p:sp>
    </p:spTree>
    <p:extLst>
      <p:ext uri="{BB962C8B-B14F-4D97-AF65-F5344CB8AC3E}">
        <p14:creationId xmlns:p14="http://schemas.microsoft.com/office/powerpoint/2010/main" val="268799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94724" y="606287"/>
            <a:ext cx="461665" cy="5806182"/>
          </a:xfrm>
          <a:prstGeom prst="rect">
            <a:avLst/>
          </a:prstGeom>
          <a:noFill/>
        </p:spPr>
        <p:txBody>
          <a:bodyPr vert="vert270" wrap="square" rtlCol="0">
            <a:spAutoFit/>
          </a:bodyPr>
          <a:lstStyle/>
          <a:p>
            <a:r>
              <a:rPr lang="es-ES" dirty="0" smtClean="0"/>
              <a:t>INTRODUCCIÓ</a:t>
            </a:r>
            <a:endParaRPr lang="es-ES" dirty="0"/>
          </a:p>
        </p:txBody>
      </p:sp>
      <p:sp>
        <p:nvSpPr>
          <p:cNvPr id="11" name="Rectángulo 10"/>
          <p:cNvSpPr/>
          <p:nvPr/>
        </p:nvSpPr>
        <p:spPr>
          <a:xfrm>
            <a:off x="1364973" y="159720"/>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ca-ES" sz="1400" dirty="0"/>
          </a:p>
          <a:p>
            <a:pPr algn="just"/>
            <a:r>
              <a:rPr lang="ca-ES" sz="1400" b="1" dirty="0"/>
              <a:t>Valores</a:t>
            </a:r>
          </a:p>
          <a:p>
            <a:pPr algn="just"/>
            <a:endParaRPr lang="ca-ES" sz="1400" b="1" dirty="0"/>
          </a:p>
          <a:p>
            <a:pPr algn="just"/>
            <a:r>
              <a:rPr lang="es-ES" sz="1400" dirty="0"/>
              <a:t>La Asociación EXIL, pretende consolidar un equipo técnico cada vez más especializado, más consolidado que sepa adaptarse a las necesidades de las personas afectadas por las dificultades vinculadas a distintos tipos de violencia, teniendo en cuenta la heterogeneidad existente. Por este motivo el Centro EXIL quiere continuar ampliándose y especializándose y fomentando valores como:</a:t>
            </a:r>
          </a:p>
          <a:p>
            <a:pPr algn="just"/>
            <a:endParaRPr lang="es-ES" sz="1400" dirty="0"/>
          </a:p>
          <a:p>
            <a:pPr marL="1520825" indent="-623888" algn="just">
              <a:buFont typeface="Arial" panose="020B0604020202020204" pitchFamily="34" charset="0"/>
              <a:buChar char="•"/>
            </a:pPr>
            <a:r>
              <a:rPr lang="es-ES" sz="1400" dirty="0"/>
              <a:t>Educación por la no violencia.</a:t>
            </a:r>
          </a:p>
          <a:p>
            <a:pPr marL="1520825" indent="-623888" algn="just">
              <a:buFont typeface="Arial" panose="020B0604020202020204" pitchFamily="34" charset="0"/>
              <a:buChar char="•"/>
            </a:pPr>
            <a:r>
              <a:rPr lang="es-ES" sz="1400" dirty="0"/>
              <a:t>Promoción de la solidaridad.</a:t>
            </a:r>
          </a:p>
          <a:p>
            <a:pPr marL="1520825" indent="-623888" algn="just">
              <a:buFont typeface="Arial" panose="020B0604020202020204" pitchFamily="34" charset="0"/>
              <a:buChar char="•"/>
            </a:pPr>
            <a:r>
              <a:rPr lang="es-ES" sz="1400" dirty="0"/>
              <a:t>Promoción y defensa de los DDHH (antiracismo y análisis interseccional)</a:t>
            </a:r>
          </a:p>
          <a:p>
            <a:pPr marL="1520825" indent="-623888" algn="just">
              <a:buFont typeface="Arial" panose="020B0604020202020204" pitchFamily="34" charset="0"/>
              <a:buChar char="•"/>
            </a:pPr>
            <a:r>
              <a:rPr lang="es-ES" sz="1400" dirty="0"/>
              <a:t>Perspectiva de género y LGTBIQ+</a:t>
            </a:r>
          </a:p>
          <a:p>
            <a:pPr marL="1520825" indent="-623888" algn="just">
              <a:buFont typeface="Arial" panose="020B0604020202020204" pitchFamily="34" charset="0"/>
              <a:buChar char="•"/>
            </a:pPr>
            <a:r>
              <a:rPr lang="es-ES" sz="1400" dirty="0"/>
              <a:t>Respeto a la diferencia y la diversidad.</a:t>
            </a:r>
          </a:p>
          <a:p>
            <a:pPr marL="1520825" indent="-623888" algn="just">
              <a:buFont typeface="Arial" panose="020B0604020202020204" pitchFamily="34" charset="0"/>
              <a:buChar char="•"/>
            </a:pPr>
            <a:r>
              <a:rPr lang="es-ES" sz="1400" dirty="0"/>
              <a:t>Compromiso social.</a:t>
            </a:r>
          </a:p>
          <a:p>
            <a:pPr marL="1520825" indent="-623888" algn="just">
              <a:buFont typeface="Arial" panose="020B0604020202020204" pitchFamily="34" charset="0"/>
              <a:buChar char="•"/>
            </a:pPr>
            <a:r>
              <a:rPr lang="es-ES" sz="1400" dirty="0"/>
              <a:t>Justicia social.</a:t>
            </a:r>
          </a:p>
          <a:p>
            <a:pPr marL="1520825" indent="-623888" algn="just">
              <a:buFont typeface="Arial" panose="020B0604020202020204" pitchFamily="34" charset="0"/>
              <a:buChar char="•"/>
            </a:pPr>
            <a:r>
              <a:rPr lang="es-ES" sz="1400" dirty="0"/>
              <a:t>Trabajo en red,</a:t>
            </a:r>
          </a:p>
          <a:p>
            <a:pPr marL="1520825" indent="-623888" algn="just">
              <a:buFont typeface="Arial" panose="020B0604020202020204" pitchFamily="34" charset="0"/>
              <a:buChar char="•"/>
            </a:pPr>
            <a:r>
              <a:rPr lang="es-ES" sz="1400" dirty="0"/>
              <a:t>Transparencia</a:t>
            </a:r>
            <a:endParaRPr lang="ca-ES" sz="1400" dirty="0"/>
          </a:p>
          <a:p>
            <a:pPr algn="just"/>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69976" y="159720"/>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PRESENTACIÓN</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863514" y="5921870"/>
            <a:ext cx="1062155" cy="490599"/>
          </a:xfrm>
        </p:spPr>
        <p:txBody>
          <a:bodyPr/>
          <a:lstStyle/>
          <a:p>
            <a:fld id="{6BAD7BB6-0354-40DF-9970-7EA2C2631566}" type="slidenum">
              <a:rPr lang="es-ES" smtClean="0">
                <a:solidFill>
                  <a:schemeClr val="tx1"/>
                </a:solidFill>
              </a:rPr>
              <a:t>4</a:t>
            </a:fld>
            <a:endParaRPr lang="es-ES" dirty="0">
              <a:solidFill>
                <a:schemeClr val="tx1"/>
              </a:solidFill>
            </a:endParaRPr>
          </a:p>
        </p:txBody>
      </p:sp>
    </p:spTree>
    <p:extLst>
      <p:ext uri="{BB962C8B-B14F-4D97-AF65-F5344CB8AC3E}">
        <p14:creationId xmlns:p14="http://schemas.microsoft.com/office/powerpoint/2010/main" val="10005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ca-ES" sz="1400" dirty="0"/>
          </a:p>
          <a:p>
            <a:pPr algn="just"/>
            <a:r>
              <a:rPr lang="es-ES" sz="1400" dirty="0"/>
              <a:t>De nuestra fundación y estatutos promovemos el compromiso social y las buenas prácticas en el fomento de la incorporación de la perspectiva de género y LGBTIQ+ en nuestra acción social. Esto se lleva a cabo desde: a) la propia estructura de la Asociación, fomentando la paridad de género en la composición de la dirección y de todo el equipo; b) con un equipo profesional y voluntario especializado y formado en materia de género y LGTBIQ+; c) en la de promoción de valores como la igualdad, la no discriminación, el antiracismo y la protección de todos los colectivos y personas más desfavorecidas, especialmente desde la perspectiva intercultural. Por tanto, la Asociación contempla un estudio sistematizado de la realidad social de la que formamos parte, con una perspectiva interseccional, antirracista y en defensa efectiva de los derechos humanos como un bien común. Así podemos aportar soluciones estratégicas, prioritarias y perdurables que parten del protagonismo en la definición de las personas atendidas, desde su diagnosis al retorno de los resultados.</a:t>
            </a:r>
          </a:p>
          <a:p>
            <a:pPr algn="just"/>
            <a:endParaRPr lang="es-ES" sz="1400" dirty="0"/>
          </a:p>
          <a:p>
            <a:pPr algn="just"/>
            <a:r>
              <a:rPr lang="es-ES" sz="1400" dirty="0"/>
              <a:t>A su vez, este modelo se fundamenta sobre </a:t>
            </a:r>
            <a:r>
              <a:rPr lang="es-ES" sz="1400" b="1" dirty="0"/>
              <a:t>5 PILARES </a:t>
            </a:r>
            <a:r>
              <a:rPr lang="es-ES" sz="1400" dirty="0"/>
              <a:t>fruto de un análisis interseccional de la sociedad y de las situaciones vividas por las personas afectadas por las diferentes expresiones de la violencia machista, las opresiones y las discriminaciones, partiendo de una mirada sistémica del trauma y la resiliencia, tanto a nivel individual como comunitario.</a:t>
            </a:r>
          </a:p>
          <a:p>
            <a:pPr algn="just"/>
            <a:endParaRPr lang="es-ES" sz="1400" dirty="0"/>
          </a:p>
          <a:p>
            <a:pPr marL="1168400" indent="180975" algn="just"/>
            <a:r>
              <a:rPr lang="es-ES" sz="1400" dirty="0"/>
              <a:t>1.-LA PERSPECTIVA DE GÉNERO y LGTBIQ+</a:t>
            </a:r>
          </a:p>
          <a:p>
            <a:pPr marL="1168400" indent="180975" algn="just"/>
            <a:r>
              <a:rPr lang="es-ES" sz="1400" dirty="0"/>
              <a:t>2.-VALOR TERAPÉUTICO DE LA SOLIDARIDAD</a:t>
            </a:r>
          </a:p>
          <a:p>
            <a:pPr marL="1168400" indent="180975" algn="just"/>
            <a:r>
              <a:rPr lang="es-ES" sz="1400" dirty="0"/>
              <a:t>3.-PROMOCIÓN DEL BUEN TRATO.</a:t>
            </a:r>
          </a:p>
          <a:p>
            <a:pPr marL="1168400" indent="180975" algn="just"/>
            <a:r>
              <a:rPr lang="es-ES" sz="1400" dirty="0"/>
              <a:t>4.-LA RESILIENCIA</a:t>
            </a:r>
          </a:p>
          <a:p>
            <a:pPr marL="1168400" indent="180975" algn="just"/>
            <a:r>
              <a:rPr lang="es-ES" sz="1400" dirty="0"/>
              <a:t>5.-EL AUTO-CUIDADO DE LOS PROFESIONALES</a:t>
            </a:r>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PRESENTACIÓN</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solidFill>
              <a:schemeClr val="bg2"/>
            </a:solidFill>
          </a:ln>
        </p:spPr>
      </p:pic>
      <p:sp>
        <p:nvSpPr>
          <p:cNvPr id="2" name="Marcador de número de diapositiva 1"/>
          <p:cNvSpPr>
            <a:spLocks noGrp="1"/>
          </p:cNvSpPr>
          <p:nvPr>
            <p:ph type="sldNum" sz="quarter" idx="12"/>
          </p:nvPr>
        </p:nvSpPr>
        <p:spPr>
          <a:xfrm>
            <a:off x="9890676" y="5924941"/>
            <a:ext cx="1062155" cy="490599"/>
          </a:xfrm>
        </p:spPr>
        <p:txBody>
          <a:bodyPr/>
          <a:lstStyle/>
          <a:p>
            <a:fld id="{6BAD7BB6-0354-40DF-9970-7EA2C2631566}" type="slidenum">
              <a:rPr lang="es-ES" smtClean="0">
                <a:solidFill>
                  <a:schemeClr val="tx1"/>
                </a:solidFill>
              </a:rPr>
              <a:t>5</a:t>
            </a:fld>
            <a:endParaRPr lang="es-ES" dirty="0">
              <a:solidFill>
                <a:schemeClr val="tx1"/>
              </a:solidFill>
            </a:endParaRPr>
          </a:p>
        </p:txBody>
      </p:sp>
    </p:spTree>
    <p:extLst>
      <p:ext uri="{BB962C8B-B14F-4D97-AF65-F5344CB8AC3E}">
        <p14:creationId xmlns:p14="http://schemas.microsoft.com/office/powerpoint/2010/main" val="208818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ca-ES" sz="1400" dirty="0"/>
          </a:p>
          <a:p>
            <a:pPr algn="just"/>
            <a:r>
              <a:rPr lang="es-ES" sz="1400" dirty="0"/>
              <a:t>El </a:t>
            </a:r>
            <a:r>
              <a:rPr lang="es-ES" sz="1400" b="1" dirty="0"/>
              <a:t>modelo terapéutico </a:t>
            </a:r>
            <a:r>
              <a:rPr lang="es-ES" sz="1400" dirty="0"/>
              <a:t>de nuestro centro es integral, sistémico y aplicado a través de prácticas en redes sociales.</a:t>
            </a:r>
          </a:p>
          <a:p>
            <a:pPr algn="just"/>
            <a:endParaRPr lang="es-ES" sz="1400" dirty="0"/>
          </a:p>
          <a:p>
            <a:pPr marL="285750" indent="-285750" algn="just">
              <a:buFont typeface="Arial" panose="020B0604020202020204" pitchFamily="34" charset="0"/>
              <a:buChar char="•"/>
            </a:pPr>
            <a:r>
              <a:rPr lang="es-ES" sz="1400" dirty="0"/>
              <a:t>Integral porque se consideran los distintos aspectos afectados por los traumas, cuerpo, mente y relaciones afectivas y sociales. Por eso se ofrece atención médica, psicológica y social, aparte de otras disciplinas terapéuticas.</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Sistémico porque, por un lado, consideramos que el sufrimiento y los trastornos que presentan las personas, lejos de ser la expresión de una enfermedad, son la consecuencia del impacto de factores traumatológicos sobre el individuo y su familia, tales como la violencia, las carencias de todo tipo, agresiones sexuales, tortura, exilio, etc. Por otra parte, nuestras intervenciones están dirigidas a las personas afectadas, así como a contribuir a reparar el daño sufrido por sus sistemas de pertenencia: la familia, tejidos sociales comunitarios, tejidos culturales.</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Aplicado a través de prácticas de redes, es decir, todas las intervenciones consideran y respetan los recursos personales, familiares, culturales y sociales de las personas afectadas, potenciándolos con los instrumentos de los profesionales. Otro aspecto del trabajo en red es el hecho de participar y facilitar la asociación del conjunto de profesionales e instituciones que ofrecen apoyo a estas personas, de forma coherente y coordinada. Entre otros, para ofrecerles la oportunidad reparadora de sentirse acogidos, reconocidos como afectados por una injusticia y apoyados en los esfuerzos por superar sus traumas y sufrimientos.</a:t>
            </a:r>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PRESENTACIÓN</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899728" y="6003944"/>
            <a:ext cx="1062155" cy="490599"/>
          </a:xfrm>
        </p:spPr>
        <p:txBody>
          <a:bodyPr/>
          <a:lstStyle/>
          <a:p>
            <a:fld id="{6BAD7BB6-0354-40DF-9970-7EA2C2631566}" type="slidenum">
              <a:rPr lang="es-ES" smtClean="0">
                <a:solidFill>
                  <a:schemeClr val="tx1"/>
                </a:solidFill>
              </a:rPr>
              <a:t>6</a:t>
            </a:fld>
            <a:endParaRPr lang="es-ES" dirty="0">
              <a:solidFill>
                <a:schemeClr val="tx1"/>
              </a:solidFill>
            </a:endParaRPr>
          </a:p>
        </p:txBody>
      </p:sp>
    </p:spTree>
    <p:extLst>
      <p:ext uri="{BB962C8B-B14F-4D97-AF65-F5344CB8AC3E}">
        <p14:creationId xmlns:p14="http://schemas.microsoft.com/office/powerpoint/2010/main" val="291194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400" dirty="0"/>
              <a:t>La iniciativa nació del Dr. Jorge Barudy y contó, desde su fundación en los años 70, con el apoyo académico de la Universidad Católica de </a:t>
            </a:r>
            <a:r>
              <a:rPr lang="es-ES" sz="1400" dirty="0" err="1"/>
              <a:t>Lovanie</a:t>
            </a:r>
            <a:r>
              <a:rPr lang="es-ES" sz="1400" dirty="0"/>
              <a:t>, en la persona del Profesor Franz Baro, fallecido en 2021. Catedrático de psiquiatría, consultor de la Organización Mundial de la Salud de Naciones Unidas, el Profesor Baro era investigador del campo de la salud mental. En Barcelona el equipo de profesionales de la Asociación EXIL empezó sus actividades en 2001 ofreciendo un programa de reparación médico-</a:t>
            </a:r>
            <a:r>
              <a:rPr lang="es-ES" sz="1400" dirty="0" err="1"/>
              <a:t>psico</a:t>
            </a:r>
            <a:r>
              <a:rPr lang="es-ES" sz="1400" dirty="0"/>
              <a:t>-social para personas exiliadas e inmigradas y sus familias víctimas de violaciones de los derechos humanos y de tortura . El centro amplió rápidamente su ámbito de trabajo, gracias a la aportación de profesionales y voluntarios, ofreciendo un programa terapéutico integral para niñas, niños y adolescentes, víctimas de malos tratos graves en el ámbito familiar y/o institucional. experiencia avalan nuestro trabajo que ha sido reconocido y honrado con varios premios:</a:t>
            </a:r>
          </a:p>
          <a:p>
            <a:pPr algn="just"/>
            <a:endParaRPr lang="es-ES" sz="1400" dirty="0"/>
          </a:p>
          <a:p>
            <a:pPr algn="just"/>
            <a:r>
              <a:rPr lang="es-ES" sz="1400" dirty="0"/>
              <a:t>Más de 40 años de </a:t>
            </a:r>
            <a:r>
              <a:rPr lang="es-ES" sz="1400" b="1" dirty="0"/>
              <a:t>premios y reconocimientos </a:t>
            </a:r>
            <a:r>
              <a:rPr lang="es-ES" sz="1400" dirty="0"/>
              <a:t>han dado continuidad al proyecto.</a:t>
            </a:r>
          </a:p>
          <a:p>
            <a:pPr algn="just"/>
            <a:endParaRPr lang="es-ES" sz="1400" dirty="0"/>
          </a:p>
          <a:p>
            <a:pPr algn="just"/>
            <a:endParaRPr lang="es-ES" sz="1400" dirty="0"/>
          </a:p>
          <a:p>
            <a:pPr marL="285750" indent="-285750" algn="just">
              <a:buFont typeface="Arial" panose="020B0604020202020204" pitchFamily="34" charset="0"/>
              <a:buChar char="•"/>
            </a:pPr>
            <a:r>
              <a:rPr lang="es-ES" sz="1400" dirty="0"/>
              <a:t>PREMIO HERMAN HOUTMAN</a:t>
            </a:r>
          </a:p>
          <a:p>
            <a:pPr marL="285750" indent="-285750" algn="just">
              <a:buFont typeface="Arial" panose="020B0604020202020204" pitchFamily="34" charset="0"/>
              <a:buChar char="•"/>
            </a:pPr>
            <a:r>
              <a:rPr lang="es-ES" sz="1400" dirty="0"/>
              <a:t>PREMI NACIONAL D’INFÀNCIA DE CATALUNYA</a:t>
            </a:r>
          </a:p>
          <a:p>
            <a:pPr marL="285750" indent="-285750" algn="just">
              <a:buFont typeface="Arial" panose="020B0604020202020204" pitchFamily="34" charset="0"/>
              <a:buChar char="•"/>
            </a:pPr>
            <a:r>
              <a:rPr lang="es-ES" sz="1400" dirty="0"/>
              <a:t>Mención especial del II PREMI 25 DE NOVEMBRE “</a:t>
            </a:r>
            <a:r>
              <a:rPr lang="es-ES" sz="1400" dirty="0" err="1"/>
              <a:t>Dia</a:t>
            </a:r>
            <a:r>
              <a:rPr lang="es-ES" sz="1400" dirty="0"/>
              <a:t> Internacional contra la </a:t>
            </a:r>
            <a:r>
              <a:rPr lang="es-ES" sz="1400" dirty="0" err="1"/>
              <a:t>violència</a:t>
            </a:r>
            <a:r>
              <a:rPr lang="es-ES" sz="1400" dirty="0"/>
              <a:t> </a:t>
            </a:r>
            <a:r>
              <a:rPr lang="es-ES" sz="1400" dirty="0" err="1"/>
              <a:t>vers</a:t>
            </a:r>
            <a:r>
              <a:rPr lang="es-ES" sz="1400" dirty="0"/>
              <a:t> les dones”</a:t>
            </a:r>
          </a:p>
          <a:p>
            <a:pPr marL="285750" indent="-285750" algn="just">
              <a:buFont typeface="Arial" panose="020B0604020202020204" pitchFamily="34" charset="0"/>
              <a:buChar char="•"/>
            </a:pPr>
            <a:r>
              <a:rPr lang="es-ES" sz="1400" dirty="0"/>
              <a:t>Finalista del I PREMIO del CONSELL MUNICIPAL </a:t>
            </a:r>
            <a:r>
              <a:rPr lang="es-ES" sz="1400" dirty="0" err="1"/>
              <a:t>d’IMMIGRACIÓ</a:t>
            </a:r>
            <a:r>
              <a:rPr lang="es-ES" sz="1400" dirty="0"/>
              <a:t> DE BARCELONA</a:t>
            </a:r>
          </a:p>
          <a:p>
            <a:pPr marL="285750" indent="-285750" algn="just">
              <a:buFont typeface="Arial" panose="020B0604020202020204" pitchFamily="34" charset="0"/>
              <a:buChar char="•"/>
            </a:pPr>
            <a:r>
              <a:rPr lang="es-ES" sz="1400" dirty="0"/>
              <a:t>PREMIO DEL PÚBLICO, DEL XXI PREMIO 8 DE MARZO: MARIA AURELIA CAPMANY</a:t>
            </a:r>
          </a:p>
          <a:p>
            <a:pPr marL="285750" indent="-285750" algn="just">
              <a:buFont typeface="Arial" panose="020B0604020202020204" pitchFamily="34" charset="0"/>
              <a:buChar char="•"/>
            </a:pPr>
            <a:r>
              <a:rPr lang="es-ES" sz="1400" dirty="0"/>
              <a:t>XIII Premio Paco </a:t>
            </a:r>
            <a:r>
              <a:rPr lang="es-ES" sz="1400" dirty="0" err="1"/>
              <a:t>Candel</a:t>
            </a:r>
            <a:r>
              <a:rPr lang="es-ES" sz="1400" dirty="0"/>
              <a:t> por el Proyecto INTEGRA (2013-2016) (Premio compartido con la CCAR)</a:t>
            </a:r>
            <a:endParaRPr lang="ca-ES" sz="1400"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PRESENTACIÓN</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917835" y="5897781"/>
            <a:ext cx="1062155" cy="490599"/>
          </a:xfrm>
        </p:spPr>
        <p:txBody>
          <a:bodyPr/>
          <a:lstStyle/>
          <a:p>
            <a:fld id="{6BAD7BB6-0354-40DF-9970-7EA2C2631566}" type="slidenum">
              <a:rPr lang="es-ES" smtClean="0">
                <a:solidFill>
                  <a:schemeClr val="tx1"/>
                </a:solidFill>
              </a:rPr>
              <a:t>7</a:t>
            </a:fld>
            <a:endParaRPr lang="es-ES" dirty="0">
              <a:solidFill>
                <a:schemeClr val="tx1"/>
              </a:solidFill>
            </a:endParaRPr>
          </a:p>
        </p:txBody>
      </p:sp>
    </p:spTree>
    <p:extLst>
      <p:ext uri="{BB962C8B-B14F-4D97-AF65-F5344CB8AC3E}">
        <p14:creationId xmlns:p14="http://schemas.microsoft.com/office/powerpoint/2010/main" val="292214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400" b="1" dirty="0"/>
              <a:t>Ejes de trabajo:</a:t>
            </a:r>
          </a:p>
          <a:p>
            <a:pPr algn="just"/>
            <a:endParaRPr lang="es-ES" sz="1400" b="1" dirty="0"/>
          </a:p>
          <a:p>
            <a:pPr algn="just"/>
            <a:endParaRPr lang="es-ES" sz="1400" b="1" dirty="0"/>
          </a:p>
          <a:p>
            <a:pPr marL="285750" indent="-285750" algn="just">
              <a:buFont typeface="Arial" panose="020B0604020202020204" pitchFamily="34" charset="0"/>
              <a:buChar char="•"/>
            </a:pPr>
            <a:r>
              <a:rPr lang="es-ES" sz="1400" dirty="0"/>
              <a:t>Atención terapéutica integral individual y grupal: las sesiones individuales vienen precedidas de una tarea de divulgación, trabajo de red que dan paso a una primera evaluación comprensiva de cada caso. Las sesiones son de atención psicológica, psiquiátrica, social, arte terapia o danza movimiento terapia, y se dan de forma semanal o quincenal. Los grupos se conforman por temas y colectivos de forma periódica y pueden versar sobre temas como el abuso sexual, la violencia machista, la tortura, las habilidades </a:t>
            </a:r>
            <a:r>
              <a:rPr lang="es-ES" sz="1400" dirty="0" err="1"/>
              <a:t>marentales</a:t>
            </a:r>
            <a:r>
              <a:rPr lang="es-ES" sz="1400" dirty="0"/>
              <a:t>, etc.</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Actividades de sensibilización: tienen como objetivo fomentar la detección precoz, el conocimiento de las reacciones psicosomáticas de las víctimas, la defensa de los derechos humanos, los avances en las neurociencias, etc.</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Formación y actividades de asesoramiento y evaluaciones externas: en este ámbito nos centramos en apoyar diferentes proyectos, asociaciones o servicios que, por la sintonía con el colectivo o con nuestra perspectiva de trabajo, nos piden contribuir con nuestra experiencia .</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Investigación-acción destinada a evaluar las metodologías terapéuticas. Éste es el palo de pajar de la intervención, de la mejora continuada y de la divulgación del propio centro.</a:t>
            </a:r>
            <a:endParaRPr lang="ca-ES" sz="1400" dirty="0"/>
          </a:p>
        </p:txBody>
      </p:sp>
      <p:sp>
        <p:nvSpPr>
          <p:cNvPr id="14" name="CuadroTexto 13"/>
          <p:cNvSpPr txBox="1"/>
          <p:nvPr/>
        </p:nvSpPr>
        <p:spPr>
          <a:xfrm>
            <a:off x="494724" y="606287"/>
            <a:ext cx="461665" cy="5806182"/>
          </a:xfrm>
          <a:prstGeom prst="rect">
            <a:avLst/>
          </a:prstGeom>
          <a:noFill/>
        </p:spPr>
        <p:txBody>
          <a:bodyPr vert="vert270" wrap="square" rtlCol="0">
            <a:spAutoFit/>
          </a:bodyPr>
          <a:lstStyle/>
          <a:p>
            <a:r>
              <a:rPr lang="es-ES" dirty="0" smtClean="0"/>
              <a:t>EIXOS DE TREBALL</a:t>
            </a:r>
            <a:endParaRPr lang="es-ES" dirty="0"/>
          </a:p>
        </p:txBody>
      </p:sp>
      <p:sp>
        <p:nvSpPr>
          <p:cNvPr id="7" name="Rectángulo 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8" name="Rectángulo 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EJES DE TRABAJO</a:t>
            </a:r>
            <a:endParaRPr lang="es-ES" b="1" dirty="0">
              <a:solidFill>
                <a:schemeClr val="bg1"/>
              </a:solidFill>
            </a:endParaRPr>
          </a:p>
        </p:txBody>
      </p:sp>
      <p:pic>
        <p:nvPicPr>
          <p:cNvPr id="9" name="Imagen 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a:xfrm>
            <a:off x="9881620" y="5921870"/>
            <a:ext cx="1062155" cy="490599"/>
          </a:xfrm>
        </p:spPr>
        <p:txBody>
          <a:bodyPr/>
          <a:lstStyle/>
          <a:p>
            <a:fld id="{6BAD7BB6-0354-40DF-9970-7EA2C2631566}" type="slidenum">
              <a:rPr lang="es-ES" smtClean="0">
                <a:solidFill>
                  <a:schemeClr val="tx1"/>
                </a:solidFill>
              </a:rPr>
              <a:t>8</a:t>
            </a:fld>
            <a:endParaRPr lang="es-ES" dirty="0">
              <a:solidFill>
                <a:schemeClr val="tx1"/>
              </a:solidFill>
            </a:endParaRPr>
          </a:p>
        </p:txBody>
      </p:sp>
    </p:spTree>
    <p:extLst>
      <p:ext uri="{BB962C8B-B14F-4D97-AF65-F5344CB8AC3E}">
        <p14:creationId xmlns:p14="http://schemas.microsoft.com/office/powerpoint/2010/main" val="4715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461052" y="169659"/>
            <a:ext cx="8746435" cy="6519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252538" indent="-179388" algn="just"/>
            <a:r>
              <a:rPr lang="ca-ES" sz="1400" b="1" dirty="0"/>
              <a:t>EL equipo del Centro EXIL </a:t>
            </a:r>
            <a:r>
              <a:rPr lang="ca-ES" sz="1400" b="1" dirty="0" err="1"/>
              <a:t>está</a:t>
            </a:r>
            <a:r>
              <a:rPr lang="ca-ES" sz="1400" b="1" dirty="0"/>
              <a:t> </a:t>
            </a:r>
            <a:r>
              <a:rPr lang="ca-ES" sz="1400" b="1" dirty="0" err="1"/>
              <a:t>compuesto</a:t>
            </a:r>
            <a:r>
              <a:rPr lang="ca-ES" sz="1400" b="1" dirty="0"/>
              <a:t> por:</a:t>
            </a:r>
          </a:p>
          <a:p>
            <a:pPr marL="1252538" indent="-179388" algn="just"/>
            <a:endParaRPr lang="ca-ES" sz="1400" dirty="0"/>
          </a:p>
          <a:p>
            <a:pPr marL="1252538" indent="-179388" algn="just">
              <a:buFont typeface="Arial" panose="020B0604020202020204" pitchFamily="34" charset="0"/>
              <a:buChar char="•"/>
            </a:pPr>
            <a:r>
              <a:rPr lang="ca-ES" sz="1400" dirty="0" err="1"/>
              <a:t>Psicólogas</a:t>
            </a:r>
            <a:r>
              <a:rPr lang="ca-ES" sz="1400" dirty="0"/>
              <a:t> (</a:t>
            </a:r>
            <a:r>
              <a:rPr lang="ca-ES" sz="1400" dirty="0" err="1"/>
              <a:t>adultos</a:t>
            </a:r>
            <a:r>
              <a:rPr lang="ca-ES" sz="1400" dirty="0"/>
              <a:t> e </a:t>
            </a:r>
            <a:r>
              <a:rPr lang="ca-ES" sz="1400" dirty="0" err="1"/>
              <a:t>infancia</a:t>
            </a:r>
            <a:r>
              <a:rPr lang="ca-ES" sz="1400" dirty="0"/>
              <a:t>)</a:t>
            </a:r>
          </a:p>
          <a:p>
            <a:pPr marL="1252538" indent="-179388" algn="just">
              <a:buFont typeface="Arial" panose="020B0604020202020204" pitchFamily="34" charset="0"/>
              <a:buChar char="•"/>
            </a:pPr>
            <a:r>
              <a:rPr lang="ca-ES" sz="1400" dirty="0" err="1"/>
              <a:t>Médicos</a:t>
            </a:r>
            <a:r>
              <a:rPr lang="ca-ES" sz="1400" dirty="0"/>
              <a:t> </a:t>
            </a:r>
            <a:r>
              <a:rPr lang="ca-ES" sz="1400" dirty="0" err="1"/>
              <a:t>psiquiatras</a:t>
            </a:r>
            <a:endParaRPr lang="ca-ES" sz="1400" dirty="0"/>
          </a:p>
          <a:p>
            <a:pPr marL="1252538" indent="-179388" algn="just">
              <a:buFont typeface="Arial" panose="020B0604020202020204" pitchFamily="34" charset="0"/>
              <a:buChar char="•"/>
            </a:pPr>
            <a:r>
              <a:rPr lang="ca-ES" sz="1400" dirty="0" err="1"/>
              <a:t>Trabajador</a:t>
            </a:r>
            <a:r>
              <a:rPr lang="ca-ES" sz="1400" dirty="0"/>
              <a:t> y educadora social</a:t>
            </a:r>
          </a:p>
          <a:p>
            <a:pPr marL="1252538" indent="-179388" algn="just">
              <a:buFont typeface="Arial" panose="020B0604020202020204" pitchFamily="34" charset="0"/>
              <a:buChar char="•"/>
            </a:pPr>
            <a:r>
              <a:rPr lang="ca-ES" sz="1400" dirty="0"/>
              <a:t>Terapeuta corporal (DMT) y </a:t>
            </a:r>
            <a:r>
              <a:rPr lang="ca-ES" sz="1400" dirty="0" err="1"/>
              <a:t>Arte</a:t>
            </a:r>
            <a:r>
              <a:rPr lang="ca-ES" sz="1400" dirty="0"/>
              <a:t> </a:t>
            </a:r>
            <a:r>
              <a:rPr lang="ca-ES" sz="1400" dirty="0" err="1"/>
              <a:t>terapia</a:t>
            </a:r>
            <a:endParaRPr lang="ca-ES" sz="1400" dirty="0"/>
          </a:p>
          <a:p>
            <a:pPr marL="1252538" indent="-179388" algn="just">
              <a:buFont typeface="Arial" panose="020B0604020202020204" pitchFamily="34" charset="0"/>
              <a:buChar char="•"/>
            </a:pPr>
            <a:r>
              <a:rPr lang="ca-ES" sz="1400" dirty="0"/>
              <a:t>Animadora sociocultural</a:t>
            </a:r>
          </a:p>
          <a:p>
            <a:pPr marL="1252538" indent="-179388" algn="just">
              <a:buFont typeface="Arial" panose="020B0604020202020204" pitchFamily="34" charset="0"/>
              <a:buChar char="•"/>
            </a:pPr>
            <a:r>
              <a:rPr lang="ca-ES" sz="1400" dirty="0" err="1"/>
              <a:t>Interpretación</a:t>
            </a:r>
            <a:r>
              <a:rPr lang="ca-ES" sz="1400" dirty="0"/>
              <a:t> y </a:t>
            </a:r>
            <a:r>
              <a:rPr lang="ca-ES" sz="1400" dirty="0" err="1"/>
              <a:t>mediación</a:t>
            </a:r>
            <a:r>
              <a:rPr lang="ca-ES" sz="1400" dirty="0"/>
              <a:t> cultural </a:t>
            </a:r>
          </a:p>
          <a:p>
            <a:pPr marL="1252538" indent="-179388" algn="just">
              <a:buFont typeface="Arial" panose="020B0604020202020204" pitchFamily="34" charset="0"/>
              <a:buChar char="•"/>
            </a:pPr>
            <a:r>
              <a:rPr lang="ca-ES" sz="1400" dirty="0"/>
              <a:t>Personal en </a:t>
            </a:r>
            <a:r>
              <a:rPr lang="ca-ES" sz="1400" dirty="0" err="1"/>
              <a:t>prácticas</a:t>
            </a:r>
            <a:endParaRPr lang="ca-ES" sz="1400" dirty="0"/>
          </a:p>
          <a:p>
            <a:pPr marL="1252538" indent="-179388" algn="just">
              <a:buFont typeface="Arial" panose="020B0604020202020204" pitchFamily="34" charset="0"/>
              <a:buChar char="•"/>
            </a:pPr>
            <a:r>
              <a:rPr lang="ca-ES" sz="1400" dirty="0" err="1"/>
              <a:t>Personas</a:t>
            </a:r>
            <a:r>
              <a:rPr lang="ca-ES" sz="1400" dirty="0"/>
              <a:t> </a:t>
            </a:r>
            <a:r>
              <a:rPr lang="ca-ES" sz="1400" dirty="0" err="1"/>
              <a:t>voluntarias</a:t>
            </a:r>
            <a:endParaRPr lang="ca-ES" sz="1400" dirty="0"/>
          </a:p>
          <a:p>
            <a:pPr algn="just"/>
            <a:endParaRPr lang="ca-ES" sz="1400" dirty="0"/>
          </a:p>
          <a:p>
            <a:pPr algn="just"/>
            <a:r>
              <a:rPr lang="ca-ES" sz="1400" dirty="0" smtClean="0"/>
              <a:t>							</a:t>
            </a:r>
          </a:p>
          <a:p>
            <a:pPr algn="just"/>
            <a:endParaRPr lang="ca-ES" sz="1400" dirty="0"/>
          </a:p>
          <a:p>
            <a:pPr algn="just"/>
            <a:endParaRPr lang="ca-ES" sz="1400" dirty="0" smtClean="0"/>
          </a:p>
          <a:p>
            <a:pPr algn="just"/>
            <a:r>
              <a:rPr lang="ca-ES" sz="1400" dirty="0"/>
              <a:t>	</a:t>
            </a:r>
            <a:r>
              <a:rPr lang="ca-ES" sz="1400" dirty="0" smtClean="0"/>
              <a:t>							</a:t>
            </a:r>
            <a:r>
              <a:rPr lang="ca-ES" sz="1400" b="1" dirty="0"/>
              <a:t> Las </a:t>
            </a:r>
            <a:r>
              <a:rPr lang="es-ES" sz="1400" b="1" dirty="0"/>
              <a:t>áreas</a:t>
            </a:r>
            <a:r>
              <a:rPr lang="ca-ES" sz="1400" b="1" dirty="0"/>
              <a:t> de </a:t>
            </a:r>
            <a:r>
              <a:rPr lang="ca-ES" sz="1400" b="1" dirty="0" err="1"/>
              <a:t>trabajo</a:t>
            </a:r>
            <a:r>
              <a:rPr lang="ca-ES" sz="1400" b="1" dirty="0"/>
              <a:t> son:</a:t>
            </a:r>
          </a:p>
          <a:p>
            <a:pPr algn="just"/>
            <a:endParaRPr lang="ca-ES" sz="1400" dirty="0"/>
          </a:p>
          <a:p>
            <a:pPr marL="4752975" lvl="8" indent="-361950" algn="just">
              <a:buFont typeface="Arial" panose="020B0604020202020204" pitchFamily="34" charset="0"/>
              <a:buChar char="•"/>
            </a:pPr>
            <a:r>
              <a:rPr lang="ca-ES" sz="1400" dirty="0" err="1"/>
              <a:t>Intervención</a:t>
            </a:r>
            <a:r>
              <a:rPr lang="ca-ES" sz="1400" dirty="0"/>
              <a:t> e </a:t>
            </a:r>
            <a:r>
              <a:rPr lang="ca-ES" sz="1400" dirty="0" err="1"/>
              <a:t>investigación</a:t>
            </a:r>
            <a:endParaRPr lang="ca-ES" sz="1400" dirty="0"/>
          </a:p>
          <a:p>
            <a:pPr marL="4752975" lvl="8" indent="-361950" algn="just">
              <a:buFont typeface="Arial" panose="020B0604020202020204" pitchFamily="34" charset="0"/>
              <a:buChar char="•"/>
            </a:pPr>
            <a:r>
              <a:rPr lang="ca-ES" sz="1400" dirty="0" err="1"/>
              <a:t>Gestión</a:t>
            </a:r>
            <a:r>
              <a:rPr lang="ca-ES" sz="1400" dirty="0"/>
              <a:t> y </a:t>
            </a:r>
            <a:r>
              <a:rPr lang="ca-ES" sz="1400" dirty="0" err="1"/>
              <a:t>acogida</a:t>
            </a:r>
            <a:endParaRPr lang="ca-ES" sz="1400" dirty="0"/>
          </a:p>
          <a:p>
            <a:pPr marL="4752975" lvl="8" indent="-361950" algn="just">
              <a:buFont typeface="Arial" panose="020B0604020202020204" pitchFamily="34" charset="0"/>
              <a:buChar char="•"/>
            </a:pPr>
            <a:r>
              <a:rPr lang="ca-ES" sz="1400" dirty="0" err="1"/>
              <a:t>Dirección</a:t>
            </a:r>
            <a:r>
              <a:rPr lang="ca-ES" sz="1400" dirty="0"/>
              <a:t> y </a:t>
            </a:r>
            <a:r>
              <a:rPr lang="ca-ES" sz="1400" dirty="0" err="1"/>
              <a:t>coordinación</a:t>
            </a:r>
            <a:endParaRPr lang="ca-ES" sz="1400" dirty="0"/>
          </a:p>
        </p:txBody>
      </p:sp>
      <p:sp>
        <p:nvSpPr>
          <p:cNvPr id="17" name="Rectángulo 16"/>
          <p:cNvSpPr/>
          <p:nvPr/>
        </p:nvSpPr>
        <p:spPr>
          <a:xfrm>
            <a:off x="10111408" y="357810"/>
            <a:ext cx="1348410" cy="88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latin typeface="Arial Black" panose="020B0A04020102020204" pitchFamily="34" charset="0"/>
              </a:rPr>
              <a:t>2023</a:t>
            </a:r>
          </a:p>
          <a:p>
            <a:pPr algn="ctr"/>
            <a:endParaRPr lang="es-ES_tradnl" dirty="0" smtClean="0">
              <a:solidFill>
                <a:schemeClr val="bg1"/>
              </a:solidFill>
              <a:latin typeface="Arial Black" panose="020B0A04020102020204" pitchFamily="34" charset="0"/>
            </a:endParaRPr>
          </a:p>
          <a:p>
            <a:pPr algn="ctr"/>
            <a:endParaRPr lang="es-ES" dirty="0"/>
          </a:p>
        </p:txBody>
      </p:sp>
      <p:sp>
        <p:nvSpPr>
          <p:cNvPr id="18" name="Rectángulo 17"/>
          <p:cNvSpPr/>
          <p:nvPr/>
        </p:nvSpPr>
        <p:spPr>
          <a:xfrm>
            <a:off x="11176601" y="132554"/>
            <a:ext cx="965703" cy="6519376"/>
          </a:xfrm>
          <a:prstGeom prst="rect">
            <a:avLst/>
          </a:prstGeom>
          <a:gradFill>
            <a:gsLst>
              <a:gs pos="69000">
                <a:schemeClr val="accent6"/>
              </a:gs>
              <a:gs pos="7000">
                <a:schemeClr val="tx1"/>
              </a:gs>
            </a:gsLst>
            <a:lin ang="5400000" scaled="1"/>
          </a:gradFill>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s-ES" b="1" dirty="0" smtClean="0">
                <a:solidFill>
                  <a:schemeClr val="bg1"/>
                </a:solidFill>
              </a:rPr>
              <a:t>EQUIPO</a:t>
            </a:r>
            <a:endParaRPr lang="es-ES" b="1" dirty="0">
              <a:solidFill>
                <a:schemeClr val="bg1"/>
              </a:solidFill>
            </a:endParaRPr>
          </a:p>
        </p:txBody>
      </p:sp>
      <p:pic>
        <p:nvPicPr>
          <p:cNvPr id="19" name="Imagen 18"/>
          <p:cNvPicPr>
            <a:picLocks noChangeAspect="1"/>
          </p:cNvPicPr>
          <p:nvPr/>
        </p:nvPicPr>
        <p:blipFill>
          <a:blip r:embed="rId2"/>
          <a:stretch>
            <a:fillRect/>
          </a:stretch>
        </p:blipFill>
        <p:spPr>
          <a:xfrm rot="16200000">
            <a:off x="-2368368" y="3044908"/>
            <a:ext cx="5676900" cy="731771"/>
          </a:xfrm>
          <a:prstGeom prst="rect">
            <a:avLst/>
          </a:prstGeom>
          <a:ln>
            <a:noFill/>
          </a:ln>
          <a:effectLst>
            <a:outerShdw blurRad="292100" dist="139700" dir="2700000" algn="tl" rotWithShape="0">
              <a:srgbClr val="333333">
                <a:alpha val="65000"/>
              </a:srgbClr>
            </a:outerShdw>
          </a:effectLst>
        </p:spPr>
      </p:pic>
      <p:sp>
        <p:nvSpPr>
          <p:cNvPr id="4" name="Elipse 3"/>
          <p:cNvSpPr/>
          <p:nvPr/>
        </p:nvSpPr>
        <p:spPr>
          <a:xfrm>
            <a:off x="1633067" y="705678"/>
            <a:ext cx="5344203" cy="33296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p:cNvSpPr/>
          <p:nvPr/>
        </p:nvSpPr>
        <p:spPr>
          <a:xfrm>
            <a:off x="4850296" y="2951922"/>
            <a:ext cx="4770782" cy="37000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número de diapositiva 1"/>
          <p:cNvSpPr>
            <a:spLocks noGrp="1"/>
          </p:cNvSpPr>
          <p:nvPr>
            <p:ph type="sldNum" sz="quarter" idx="12"/>
          </p:nvPr>
        </p:nvSpPr>
        <p:spPr>
          <a:xfrm>
            <a:off x="9899728" y="5906835"/>
            <a:ext cx="1062155" cy="490599"/>
          </a:xfrm>
        </p:spPr>
        <p:txBody>
          <a:bodyPr/>
          <a:lstStyle/>
          <a:p>
            <a:fld id="{6BAD7BB6-0354-40DF-9970-7EA2C2631566}" type="slidenum">
              <a:rPr lang="es-ES" smtClean="0">
                <a:solidFill>
                  <a:schemeClr val="tx1"/>
                </a:solidFill>
              </a:rPr>
              <a:t>9</a:t>
            </a:fld>
            <a:endParaRPr lang="es-ES" dirty="0">
              <a:solidFill>
                <a:schemeClr val="tx1"/>
              </a:solidFill>
            </a:endParaRPr>
          </a:p>
        </p:txBody>
      </p:sp>
    </p:spTree>
    <p:extLst>
      <p:ext uri="{BB962C8B-B14F-4D97-AF65-F5344CB8AC3E}">
        <p14:creationId xmlns:p14="http://schemas.microsoft.com/office/powerpoint/2010/main" val="1340127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1798</TotalTime>
  <Words>3685</Words>
  <Application>Microsoft Office PowerPoint</Application>
  <PresentationFormat>Panorámica</PresentationFormat>
  <Paragraphs>311</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Arial Black</vt:lpstr>
      <vt:lpstr>Calibri</vt:lpstr>
      <vt:lpstr>Century Gothic</vt:lpstr>
      <vt:lpstr>Times New Roman</vt:lpstr>
      <vt:lpstr>Wingdings 2</vt:lpstr>
      <vt:lpstr>Citable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Bernat Aviñoa</dc:creator>
  <cp:lastModifiedBy>bernat</cp:lastModifiedBy>
  <cp:revision>257</cp:revision>
  <cp:lastPrinted>2021-02-09T16:50:09Z</cp:lastPrinted>
  <dcterms:created xsi:type="dcterms:W3CDTF">2019-04-04T07:06:53Z</dcterms:created>
  <dcterms:modified xsi:type="dcterms:W3CDTF">2024-02-07T09:49:01Z</dcterms:modified>
</cp:coreProperties>
</file>